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11" r:id="rId3"/>
    <p:sldId id="275" r:id="rId4"/>
    <p:sldId id="276" r:id="rId5"/>
    <p:sldId id="283" r:id="rId6"/>
    <p:sldId id="278" r:id="rId7"/>
    <p:sldId id="279" r:id="rId8"/>
    <p:sldId id="284" r:id="rId9"/>
    <p:sldId id="277" r:id="rId10"/>
    <p:sldId id="285" r:id="rId11"/>
    <p:sldId id="306" r:id="rId12"/>
    <p:sldId id="312" r:id="rId13"/>
    <p:sldId id="301" r:id="rId14"/>
    <p:sldId id="300" r:id="rId15"/>
    <p:sldId id="302" r:id="rId16"/>
    <p:sldId id="309" r:id="rId17"/>
    <p:sldId id="313" r:id="rId18"/>
    <p:sldId id="310" r:id="rId19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52788B-1DB5-4BEA-AE8C-1A6F021A2C17}" v="26" dt="2023-12-11T20:00:31.382"/>
    <p1510:client id="{F4CCA6F4-3E63-41F4-875D-9FDEF14B8EAD}" v="13" dt="2023-12-12T09:04:28.0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84" autoAdjust="0"/>
  </p:normalViewPr>
  <p:slideViewPr>
    <p:cSldViewPr snapToGrid="0">
      <p:cViewPr>
        <p:scale>
          <a:sx n="66" d="100"/>
          <a:sy n="66" d="100"/>
        </p:scale>
        <p:origin x="1098" y="9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F92742-66BD-4371-8A00-5980BF5D831F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64D9F4-B01B-40D1-9412-75184C6B9C93}">
      <dgm:prSet phldrT="[Text]"/>
      <dgm:spPr/>
      <dgm:t>
        <a:bodyPr/>
        <a:lstStyle/>
        <a:p>
          <a:r>
            <a:rPr lang="en-US"/>
            <a:t>Existence</a:t>
          </a:r>
        </a:p>
      </dgm:t>
    </dgm:pt>
    <dgm:pt modelId="{86372D78-56AE-49FE-BAE4-E401C97677CE}" type="parTrans" cxnId="{F847CE65-5CEA-42D1-89E6-46D4960C404C}">
      <dgm:prSet/>
      <dgm:spPr/>
      <dgm:t>
        <a:bodyPr/>
        <a:lstStyle/>
        <a:p>
          <a:endParaRPr lang="en-US"/>
        </a:p>
      </dgm:t>
    </dgm:pt>
    <dgm:pt modelId="{AA25D238-5662-4497-B56F-8657594C9C85}" type="sibTrans" cxnId="{F847CE65-5CEA-42D1-89E6-46D4960C404C}">
      <dgm:prSet/>
      <dgm:spPr/>
      <dgm:t>
        <a:bodyPr/>
        <a:lstStyle/>
        <a:p>
          <a:endParaRPr lang="en-US"/>
        </a:p>
      </dgm:t>
    </dgm:pt>
    <dgm:pt modelId="{B2747A4B-FB17-42EF-8504-DCE58894EFE2}">
      <dgm:prSet phldrT="[Text]"/>
      <dgm:spPr/>
      <dgm:t>
        <a:bodyPr/>
        <a:lstStyle/>
        <a:p>
          <a:r>
            <a:rPr lang="en-US"/>
            <a:t>Growth</a:t>
          </a:r>
        </a:p>
      </dgm:t>
    </dgm:pt>
    <dgm:pt modelId="{0D1074FA-234D-45D2-972E-E56ED372DEE3}" type="parTrans" cxnId="{46228932-8032-4734-ABF9-47991A79D68D}">
      <dgm:prSet/>
      <dgm:spPr/>
      <dgm:t>
        <a:bodyPr/>
        <a:lstStyle/>
        <a:p>
          <a:endParaRPr lang="en-US"/>
        </a:p>
      </dgm:t>
    </dgm:pt>
    <dgm:pt modelId="{7C8310BC-F0E5-4CCA-9E29-C63A9C22946D}" type="sibTrans" cxnId="{46228932-8032-4734-ABF9-47991A79D68D}">
      <dgm:prSet/>
      <dgm:spPr/>
      <dgm:t>
        <a:bodyPr/>
        <a:lstStyle/>
        <a:p>
          <a:endParaRPr lang="en-US"/>
        </a:p>
      </dgm:t>
    </dgm:pt>
    <dgm:pt modelId="{AF2A29AD-D877-44CA-85A4-8F9BF0CBD461}">
      <dgm:prSet phldrT="[Text]"/>
      <dgm:spPr/>
      <dgm:t>
        <a:bodyPr/>
        <a:lstStyle/>
        <a:p>
          <a:r>
            <a:rPr lang="en-US"/>
            <a:t>Maturity</a:t>
          </a:r>
        </a:p>
      </dgm:t>
    </dgm:pt>
    <dgm:pt modelId="{D1D63D49-B513-4889-82D4-F54C3948ABF3}" type="parTrans" cxnId="{DFA567C7-0BDB-4015-9B34-96724040103D}">
      <dgm:prSet/>
      <dgm:spPr/>
      <dgm:t>
        <a:bodyPr/>
        <a:lstStyle/>
        <a:p>
          <a:endParaRPr lang="en-US"/>
        </a:p>
      </dgm:t>
    </dgm:pt>
    <dgm:pt modelId="{6BE685D8-D6F5-4578-94AC-93200F9F904E}" type="sibTrans" cxnId="{DFA567C7-0BDB-4015-9B34-96724040103D}">
      <dgm:prSet/>
      <dgm:spPr/>
      <dgm:t>
        <a:bodyPr/>
        <a:lstStyle/>
        <a:p>
          <a:endParaRPr lang="en-US"/>
        </a:p>
      </dgm:t>
    </dgm:pt>
    <dgm:pt modelId="{D70F7CC0-44C0-4943-B6FB-CCA8522F4C7C}">
      <dgm:prSet phldrT="[Text]"/>
      <dgm:spPr/>
      <dgm:t>
        <a:bodyPr/>
        <a:lstStyle/>
        <a:p>
          <a:r>
            <a:rPr lang="en-US"/>
            <a:t>Survival</a:t>
          </a:r>
        </a:p>
      </dgm:t>
    </dgm:pt>
    <dgm:pt modelId="{D0BA87CF-2BF5-4494-B796-8C823DE71DDD}" type="parTrans" cxnId="{20B7D3AD-ED69-45D4-9091-3E4577D8598A}">
      <dgm:prSet/>
      <dgm:spPr/>
      <dgm:t>
        <a:bodyPr/>
        <a:lstStyle/>
        <a:p>
          <a:endParaRPr lang="en-US"/>
        </a:p>
      </dgm:t>
    </dgm:pt>
    <dgm:pt modelId="{6F352FD1-E011-4806-8ACF-8EEFB06E3477}" type="sibTrans" cxnId="{20B7D3AD-ED69-45D4-9091-3E4577D8598A}">
      <dgm:prSet/>
      <dgm:spPr/>
      <dgm:t>
        <a:bodyPr/>
        <a:lstStyle/>
        <a:p>
          <a:endParaRPr lang="en-US"/>
        </a:p>
      </dgm:t>
    </dgm:pt>
    <dgm:pt modelId="{E2EAB327-327C-49BE-BCC0-2B153009FA8A}">
      <dgm:prSet phldrT="[Text]"/>
      <dgm:spPr/>
      <dgm:t>
        <a:bodyPr/>
        <a:lstStyle/>
        <a:p>
          <a:r>
            <a:rPr lang="en-US"/>
            <a:t>Success</a:t>
          </a:r>
        </a:p>
      </dgm:t>
    </dgm:pt>
    <dgm:pt modelId="{D5B83C0F-E0D5-4163-8E8A-D463214813DF}" type="parTrans" cxnId="{7CF61E70-80CE-4B01-9DE7-57FE187EB079}">
      <dgm:prSet/>
      <dgm:spPr/>
      <dgm:t>
        <a:bodyPr/>
        <a:lstStyle/>
        <a:p>
          <a:endParaRPr lang="en-US"/>
        </a:p>
      </dgm:t>
    </dgm:pt>
    <dgm:pt modelId="{7A846C26-7327-45F0-A696-E71D72B9887E}" type="sibTrans" cxnId="{7CF61E70-80CE-4B01-9DE7-57FE187EB079}">
      <dgm:prSet/>
      <dgm:spPr/>
      <dgm:t>
        <a:bodyPr/>
        <a:lstStyle/>
        <a:p>
          <a:endParaRPr lang="en-US"/>
        </a:p>
      </dgm:t>
    </dgm:pt>
    <dgm:pt modelId="{7EECAF5B-ECD7-424E-ADA4-EBF0E72DECFB}" type="pres">
      <dgm:prSet presAssocID="{29F92742-66BD-4371-8A00-5980BF5D831F}" presName="arrowDiagram" presStyleCnt="0">
        <dgm:presLayoutVars>
          <dgm:chMax val="5"/>
          <dgm:dir/>
          <dgm:resizeHandles val="exact"/>
        </dgm:presLayoutVars>
      </dgm:prSet>
      <dgm:spPr/>
    </dgm:pt>
    <dgm:pt modelId="{D94C5668-B9E7-4EF5-A0CE-4C82B6718012}" type="pres">
      <dgm:prSet presAssocID="{29F92742-66BD-4371-8A00-5980BF5D831F}" presName="arrow" presStyleLbl="bgShp" presStyleIdx="0" presStyleCnt="1" custScaleX="155722"/>
      <dgm:spPr/>
    </dgm:pt>
    <dgm:pt modelId="{F4E1D82B-3F04-4E91-A38F-194C8CC73741}" type="pres">
      <dgm:prSet presAssocID="{29F92742-66BD-4371-8A00-5980BF5D831F}" presName="arrowDiagram5" presStyleCnt="0"/>
      <dgm:spPr/>
    </dgm:pt>
    <dgm:pt modelId="{DAA77677-EEC6-4168-B3C6-A59496B3DDB5}" type="pres">
      <dgm:prSet presAssocID="{4A64D9F4-B01B-40D1-9412-75184C6B9C93}" presName="bullet5a" presStyleLbl="node1" presStyleIdx="0" presStyleCnt="5" custLinFactX="-500000" custLinFactNeighborX="-550249" custLinFactNeighborY="-26959"/>
      <dgm:spPr/>
    </dgm:pt>
    <dgm:pt modelId="{197E914E-1849-49AE-A807-B209B3E92A77}" type="pres">
      <dgm:prSet presAssocID="{4A64D9F4-B01B-40D1-9412-75184C6B9C93}" presName="textBox5a" presStyleLbl="revTx" presStyleIdx="0" presStyleCnt="5" custLinFactX="-84395" custLinFactNeighborX="-100000" custLinFactNeighborY="-4168">
        <dgm:presLayoutVars>
          <dgm:bulletEnabled val="1"/>
        </dgm:presLayoutVars>
      </dgm:prSet>
      <dgm:spPr/>
    </dgm:pt>
    <dgm:pt modelId="{DB81128B-1BF8-49BC-8163-53479BBE435C}" type="pres">
      <dgm:prSet presAssocID="{D70F7CC0-44C0-4943-B6FB-CCA8522F4C7C}" presName="bullet5b" presStyleLbl="node1" presStyleIdx="1" presStyleCnt="5" custLinFactX="-200000" custLinFactNeighborX="-236168" custLinFactNeighborY="32572"/>
      <dgm:spPr/>
    </dgm:pt>
    <dgm:pt modelId="{987066DE-7BBA-479D-90FC-C64B148105A0}" type="pres">
      <dgm:prSet presAssocID="{D70F7CC0-44C0-4943-B6FB-CCA8522F4C7C}" presName="textBox5b" presStyleLbl="revTx" presStyleIdx="1" presStyleCnt="5" custLinFactNeighborX="-94591" custLinFactNeighborY="4478">
        <dgm:presLayoutVars>
          <dgm:bulletEnabled val="1"/>
        </dgm:presLayoutVars>
      </dgm:prSet>
      <dgm:spPr/>
    </dgm:pt>
    <dgm:pt modelId="{42E18089-1938-42F9-9D55-0C88BD27691E}" type="pres">
      <dgm:prSet presAssocID="{E2EAB327-327C-49BE-BCC0-2B153009FA8A}" presName="bullet5c" presStyleLbl="node1" presStyleIdx="2" presStyleCnt="5" custLinFactX="-71005" custLinFactNeighborX="-100000" custLinFactNeighborY="22582"/>
      <dgm:spPr/>
    </dgm:pt>
    <dgm:pt modelId="{1DAD8D3F-A43A-476E-99A2-533FC89C5F28}" type="pres">
      <dgm:prSet presAssocID="{E2EAB327-327C-49BE-BCC0-2B153009FA8A}" presName="textBox5c" presStyleLbl="revTx" presStyleIdx="2" presStyleCnt="5" custLinFactNeighborX="-42530" custLinFactNeighborY="3086">
        <dgm:presLayoutVars>
          <dgm:bulletEnabled val="1"/>
        </dgm:presLayoutVars>
      </dgm:prSet>
      <dgm:spPr/>
    </dgm:pt>
    <dgm:pt modelId="{27C8123E-0027-4860-B319-C6524D53020F}" type="pres">
      <dgm:prSet presAssocID="{B2747A4B-FB17-42EF-8504-DCE58894EFE2}" presName="bullet5d" presStyleLbl="node1" presStyleIdx="3" presStyleCnt="5" custLinFactNeighborX="32985" custLinFactNeighborY="12961"/>
      <dgm:spPr/>
    </dgm:pt>
    <dgm:pt modelId="{F2FE8776-EA99-4C53-B7FC-8F60D78166F5}" type="pres">
      <dgm:prSet presAssocID="{B2747A4B-FB17-42EF-8504-DCE58894EFE2}" presName="textBox5d" presStyleLbl="revTx" presStyleIdx="3" presStyleCnt="5" custLinFactNeighborX="10225" custLinFactNeighborY="-5600">
        <dgm:presLayoutVars>
          <dgm:bulletEnabled val="1"/>
        </dgm:presLayoutVars>
      </dgm:prSet>
      <dgm:spPr/>
    </dgm:pt>
    <dgm:pt modelId="{048A06B5-919F-464B-8391-9BC39AA614B3}" type="pres">
      <dgm:prSet presAssocID="{AF2A29AD-D877-44CA-85A4-8F9BF0CBD461}" presName="bullet5e" presStyleLbl="node1" presStyleIdx="4" presStyleCnt="5" custLinFactX="100000" custLinFactNeighborX="173114" custLinFactNeighborY="-8776"/>
      <dgm:spPr/>
    </dgm:pt>
    <dgm:pt modelId="{4CB4112F-4EC4-4E11-A21B-4FB289ADC7A8}" type="pres">
      <dgm:prSet presAssocID="{AF2A29AD-D877-44CA-85A4-8F9BF0CBD461}" presName="textBox5e" presStyleLbl="revTx" presStyleIdx="4" presStyleCnt="5" custLinFactX="15865" custLinFactNeighborX="100000" custLinFactNeighborY="-9539">
        <dgm:presLayoutVars>
          <dgm:bulletEnabled val="1"/>
        </dgm:presLayoutVars>
      </dgm:prSet>
      <dgm:spPr/>
    </dgm:pt>
  </dgm:ptLst>
  <dgm:cxnLst>
    <dgm:cxn modelId="{C17D902C-20F7-4DC1-B4D6-AFEEA7FE2EC2}" type="presOf" srcId="{4A64D9F4-B01B-40D1-9412-75184C6B9C93}" destId="{197E914E-1849-49AE-A807-B209B3E92A77}" srcOrd="0" destOrd="0" presId="urn:microsoft.com/office/officeart/2005/8/layout/arrow2"/>
    <dgm:cxn modelId="{46228932-8032-4734-ABF9-47991A79D68D}" srcId="{29F92742-66BD-4371-8A00-5980BF5D831F}" destId="{B2747A4B-FB17-42EF-8504-DCE58894EFE2}" srcOrd="3" destOrd="0" parTransId="{0D1074FA-234D-45D2-972E-E56ED372DEE3}" sibTransId="{7C8310BC-F0E5-4CCA-9E29-C63A9C22946D}"/>
    <dgm:cxn modelId="{F847CE65-5CEA-42D1-89E6-46D4960C404C}" srcId="{29F92742-66BD-4371-8A00-5980BF5D831F}" destId="{4A64D9F4-B01B-40D1-9412-75184C6B9C93}" srcOrd="0" destOrd="0" parTransId="{86372D78-56AE-49FE-BAE4-E401C97677CE}" sibTransId="{AA25D238-5662-4497-B56F-8657594C9C85}"/>
    <dgm:cxn modelId="{BBD01046-D981-4D0C-A421-7BB1E4852B98}" type="presOf" srcId="{E2EAB327-327C-49BE-BCC0-2B153009FA8A}" destId="{1DAD8D3F-A43A-476E-99A2-533FC89C5F28}" srcOrd="0" destOrd="0" presId="urn:microsoft.com/office/officeart/2005/8/layout/arrow2"/>
    <dgm:cxn modelId="{7CF61E70-80CE-4B01-9DE7-57FE187EB079}" srcId="{29F92742-66BD-4371-8A00-5980BF5D831F}" destId="{E2EAB327-327C-49BE-BCC0-2B153009FA8A}" srcOrd="2" destOrd="0" parTransId="{D5B83C0F-E0D5-4163-8E8A-D463214813DF}" sibTransId="{7A846C26-7327-45F0-A696-E71D72B9887E}"/>
    <dgm:cxn modelId="{BD59C184-8D25-41F1-AD88-99D9AE19EB0C}" type="presOf" srcId="{AF2A29AD-D877-44CA-85A4-8F9BF0CBD461}" destId="{4CB4112F-4EC4-4E11-A21B-4FB289ADC7A8}" srcOrd="0" destOrd="0" presId="urn:microsoft.com/office/officeart/2005/8/layout/arrow2"/>
    <dgm:cxn modelId="{F3CCBB92-687A-4DB7-AFFF-4E9C8896ED57}" type="presOf" srcId="{D70F7CC0-44C0-4943-B6FB-CCA8522F4C7C}" destId="{987066DE-7BBA-479D-90FC-C64B148105A0}" srcOrd="0" destOrd="0" presId="urn:microsoft.com/office/officeart/2005/8/layout/arrow2"/>
    <dgm:cxn modelId="{0A42BFA9-551D-40DF-B841-C5D61E6693E4}" type="presOf" srcId="{B2747A4B-FB17-42EF-8504-DCE58894EFE2}" destId="{F2FE8776-EA99-4C53-B7FC-8F60D78166F5}" srcOrd="0" destOrd="0" presId="urn:microsoft.com/office/officeart/2005/8/layout/arrow2"/>
    <dgm:cxn modelId="{20B7D3AD-ED69-45D4-9091-3E4577D8598A}" srcId="{29F92742-66BD-4371-8A00-5980BF5D831F}" destId="{D70F7CC0-44C0-4943-B6FB-CCA8522F4C7C}" srcOrd="1" destOrd="0" parTransId="{D0BA87CF-2BF5-4494-B796-8C823DE71DDD}" sibTransId="{6F352FD1-E011-4806-8ACF-8EEFB06E3477}"/>
    <dgm:cxn modelId="{DFA567C7-0BDB-4015-9B34-96724040103D}" srcId="{29F92742-66BD-4371-8A00-5980BF5D831F}" destId="{AF2A29AD-D877-44CA-85A4-8F9BF0CBD461}" srcOrd="4" destOrd="0" parTransId="{D1D63D49-B513-4889-82D4-F54C3948ABF3}" sibTransId="{6BE685D8-D6F5-4578-94AC-93200F9F904E}"/>
    <dgm:cxn modelId="{2D9F15E4-AF12-42A1-B0A3-5FF7C52EFE46}" type="presOf" srcId="{29F92742-66BD-4371-8A00-5980BF5D831F}" destId="{7EECAF5B-ECD7-424E-ADA4-EBF0E72DECFB}" srcOrd="0" destOrd="0" presId="urn:microsoft.com/office/officeart/2005/8/layout/arrow2"/>
    <dgm:cxn modelId="{49D78B06-5A89-44FA-AD79-0421AA3E007A}" type="presParOf" srcId="{7EECAF5B-ECD7-424E-ADA4-EBF0E72DECFB}" destId="{D94C5668-B9E7-4EF5-A0CE-4C82B6718012}" srcOrd="0" destOrd="0" presId="urn:microsoft.com/office/officeart/2005/8/layout/arrow2"/>
    <dgm:cxn modelId="{87304292-3EC6-452F-BB80-BEAD1389B630}" type="presParOf" srcId="{7EECAF5B-ECD7-424E-ADA4-EBF0E72DECFB}" destId="{F4E1D82B-3F04-4E91-A38F-194C8CC73741}" srcOrd="1" destOrd="0" presId="urn:microsoft.com/office/officeart/2005/8/layout/arrow2"/>
    <dgm:cxn modelId="{B434DBD0-9398-4CAE-89E7-462B63648353}" type="presParOf" srcId="{F4E1D82B-3F04-4E91-A38F-194C8CC73741}" destId="{DAA77677-EEC6-4168-B3C6-A59496B3DDB5}" srcOrd="0" destOrd="0" presId="urn:microsoft.com/office/officeart/2005/8/layout/arrow2"/>
    <dgm:cxn modelId="{6A304DB3-500B-4F3B-8217-FE0D5E7A5E9D}" type="presParOf" srcId="{F4E1D82B-3F04-4E91-A38F-194C8CC73741}" destId="{197E914E-1849-49AE-A807-B209B3E92A77}" srcOrd="1" destOrd="0" presId="urn:microsoft.com/office/officeart/2005/8/layout/arrow2"/>
    <dgm:cxn modelId="{5AFA88A8-5811-449D-BDD3-747AA7D51818}" type="presParOf" srcId="{F4E1D82B-3F04-4E91-A38F-194C8CC73741}" destId="{DB81128B-1BF8-49BC-8163-53479BBE435C}" srcOrd="2" destOrd="0" presId="urn:microsoft.com/office/officeart/2005/8/layout/arrow2"/>
    <dgm:cxn modelId="{1D55AA6F-A0F7-4675-BD0C-8E357E0008BE}" type="presParOf" srcId="{F4E1D82B-3F04-4E91-A38F-194C8CC73741}" destId="{987066DE-7BBA-479D-90FC-C64B148105A0}" srcOrd="3" destOrd="0" presId="urn:microsoft.com/office/officeart/2005/8/layout/arrow2"/>
    <dgm:cxn modelId="{E2A8D6C6-D3BF-4EAA-865C-61F246188985}" type="presParOf" srcId="{F4E1D82B-3F04-4E91-A38F-194C8CC73741}" destId="{42E18089-1938-42F9-9D55-0C88BD27691E}" srcOrd="4" destOrd="0" presId="urn:microsoft.com/office/officeart/2005/8/layout/arrow2"/>
    <dgm:cxn modelId="{4F03E2B2-2248-4507-A2D6-74C7F424865F}" type="presParOf" srcId="{F4E1D82B-3F04-4E91-A38F-194C8CC73741}" destId="{1DAD8D3F-A43A-476E-99A2-533FC89C5F28}" srcOrd="5" destOrd="0" presId="urn:microsoft.com/office/officeart/2005/8/layout/arrow2"/>
    <dgm:cxn modelId="{CF1032A9-595F-40D3-A0AE-121D74FFC11C}" type="presParOf" srcId="{F4E1D82B-3F04-4E91-A38F-194C8CC73741}" destId="{27C8123E-0027-4860-B319-C6524D53020F}" srcOrd="6" destOrd="0" presId="urn:microsoft.com/office/officeart/2005/8/layout/arrow2"/>
    <dgm:cxn modelId="{1E0082BE-7A41-4D1E-8558-E3A0F0252923}" type="presParOf" srcId="{F4E1D82B-3F04-4E91-A38F-194C8CC73741}" destId="{F2FE8776-EA99-4C53-B7FC-8F60D78166F5}" srcOrd="7" destOrd="0" presId="urn:microsoft.com/office/officeart/2005/8/layout/arrow2"/>
    <dgm:cxn modelId="{2BD343AD-F5B1-4045-9E4E-7A343D2A0EFD}" type="presParOf" srcId="{F4E1D82B-3F04-4E91-A38F-194C8CC73741}" destId="{048A06B5-919F-464B-8391-9BC39AA614B3}" srcOrd="8" destOrd="0" presId="urn:microsoft.com/office/officeart/2005/8/layout/arrow2"/>
    <dgm:cxn modelId="{334D5E18-371F-4B38-91B7-F21922305F5F}" type="presParOf" srcId="{F4E1D82B-3F04-4E91-A38F-194C8CC73741}" destId="{4CB4112F-4EC4-4E11-A21B-4FB289ADC7A8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C5668-B9E7-4EF5-A0CE-4C82B6718012}">
      <dsp:nvSpPr>
        <dsp:cNvPr id="0" name=""/>
        <dsp:cNvSpPr/>
      </dsp:nvSpPr>
      <dsp:spPr>
        <a:xfrm>
          <a:off x="617569" y="0"/>
          <a:ext cx="9382061" cy="376554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77677-EEC6-4168-B3C6-A59496B3DDB5}">
      <dsp:nvSpPr>
        <dsp:cNvPr id="0" name=""/>
        <dsp:cNvSpPr/>
      </dsp:nvSpPr>
      <dsp:spPr>
        <a:xfrm>
          <a:off x="1434258" y="2762704"/>
          <a:ext cx="138572" cy="1385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7E914E-1849-49AE-A807-B209B3E92A77}">
      <dsp:nvSpPr>
        <dsp:cNvPr id="0" name=""/>
        <dsp:cNvSpPr/>
      </dsp:nvSpPr>
      <dsp:spPr>
        <a:xfrm>
          <a:off x="1503543" y="2831994"/>
          <a:ext cx="789259" cy="89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427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Existence</a:t>
          </a:r>
        </a:p>
      </dsp:txBody>
      <dsp:txXfrm>
        <a:off x="1503543" y="2831994"/>
        <a:ext cx="789259" cy="896200"/>
      </dsp:txXfrm>
    </dsp:sp>
    <dsp:sp modelId="{DB81128B-1BF8-49BC-8163-53479BBE435C}">
      <dsp:nvSpPr>
        <dsp:cNvPr id="0" name=""/>
        <dsp:cNvSpPr/>
      </dsp:nvSpPr>
      <dsp:spPr>
        <a:xfrm>
          <a:off x="2693679" y="2149983"/>
          <a:ext cx="216895" cy="2168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7066DE-7BBA-479D-90FC-C64B148105A0}">
      <dsp:nvSpPr>
        <dsp:cNvPr id="0" name=""/>
        <dsp:cNvSpPr/>
      </dsp:nvSpPr>
      <dsp:spPr>
        <a:xfrm>
          <a:off x="2802123" y="2187783"/>
          <a:ext cx="1000129" cy="1577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928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Survival</a:t>
          </a:r>
        </a:p>
      </dsp:txBody>
      <dsp:txXfrm>
        <a:off x="2802123" y="2187783"/>
        <a:ext cx="1000129" cy="1577765"/>
      </dsp:txXfrm>
    </dsp:sp>
    <dsp:sp modelId="{42E18089-1938-42F9-9D55-0C88BD27691E}">
      <dsp:nvSpPr>
        <dsp:cNvPr id="0" name=""/>
        <dsp:cNvSpPr/>
      </dsp:nvSpPr>
      <dsp:spPr>
        <a:xfrm>
          <a:off x="4109152" y="1570019"/>
          <a:ext cx="289194" cy="2891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AD8D3F-A43A-476E-99A2-533FC89C5F28}">
      <dsp:nvSpPr>
        <dsp:cNvPr id="0" name=""/>
        <dsp:cNvSpPr/>
      </dsp:nvSpPr>
      <dsp:spPr>
        <a:xfrm>
          <a:off x="4253746" y="1649310"/>
          <a:ext cx="1162801" cy="2116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238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Success</a:t>
          </a:r>
        </a:p>
      </dsp:txBody>
      <dsp:txXfrm>
        <a:off x="4253746" y="1649310"/>
        <a:ext cx="1162801" cy="2116238"/>
      </dsp:txXfrm>
    </dsp:sp>
    <dsp:sp modelId="{27C8123E-0027-4860-B319-C6524D53020F}">
      <dsp:nvSpPr>
        <dsp:cNvPr id="0" name=""/>
        <dsp:cNvSpPr/>
      </dsp:nvSpPr>
      <dsp:spPr>
        <a:xfrm>
          <a:off x="5847529" y="1104274"/>
          <a:ext cx="373542" cy="3735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FE8776-EA99-4C53-B7FC-8F60D78166F5}">
      <dsp:nvSpPr>
        <dsp:cNvPr id="0" name=""/>
        <dsp:cNvSpPr/>
      </dsp:nvSpPr>
      <dsp:spPr>
        <a:xfrm>
          <a:off x="6034296" y="1101347"/>
          <a:ext cx="1204975" cy="2522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7932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Growth</a:t>
          </a:r>
        </a:p>
      </dsp:txBody>
      <dsp:txXfrm>
        <a:off x="6034296" y="1101347"/>
        <a:ext cx="1204975" cy="2522917"/>
      </dsp:txXfrm>
    </dsp:sp>
    <dsp:sp modelId="{048A06B5-919F-464B-8391-9BC39AA614B3}">
      <dsp:nvSpPr>
        <dsp:cNvPr id="0" name=""/>
        <dsp:cNvSpPr/>
      </dsp:nvSpPr>
      <dsp:spPr>
        <a:xfrm>
          <a:off x="8178008" y="714351"/>
          <a:ext cx="475965" cy="4759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4112F-4EC4-4E11-A21B-4FB289ADC7A8}">
      <dsp:nvSpPr>
        <dsp:cNvPr id="0" name=""/>
        <dsp:cNvSpPr/>
      </dsp:nvSpPr>
      <dsp:spPr>
        <a:xfrm>
          <a:off x="8512208" y="729736"/>
          <a:ext cx="1204975" cy="27714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2204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Maturity</a:t>
          </a:r>
        </a:p>
      </dsp:txBody>
      <dsp:txXfrm>
        <a:off x="8512208" y="729736"/>
        <a:ext cx="1204975" cy="2771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48F38-016F-4253-8DFD-56D4AF27134C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B2BEF-5488-4DC2-ACEC-D7391AEC4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05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https://vimeo.com/277457630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B1787-37F4-419F-B012-61F87026373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13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65828-E30D-4A5C-B1A7-C5D1B96C96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CBC75B-E27D-43F7-88CB-6547743CD6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652B3-CCC0-4996-97F6-6A5384F90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77E2-E6F3-4C6A-AE2D-164505CA593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9F936-2106-4D4E-A8FB-97EA25DCE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A9431-5C6E-4C74-B99D-64A8F7F49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511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F53A0-ED78-4882-A9F1-386F5EE27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86C036-8044-4ECB-AB3F-4C44463B64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0B1A9-F569-4137-9A05-7D189A934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77E2-E6F3-4C6A-AE2D-164505CA593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1863B-9A6E-4C8E-A8F6-1495E768C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F47FA-589E-4532-A0A4-AFB28C859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326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A805A2-2BA8-43D0-868B-D803DB1F00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24C8ED-04F6-4F78-B52C-488D3E6970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AF459-C263-4234-A589-3054DC366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77E2-E6F3-4C6A-AE2D-164505CA593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0CE67-A65E-47A1-82E2-06ED695DE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E3CE5-4A75-4595-94DC-767F431A1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530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0ED60-60B6-41A1-A58F-3C59288BD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4825"/>
            <a:ext cx="10515600" cy="6381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F186A-67F8-4BA3-B8D1-6829D9A6E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6350"/>
            <a:ext cx="10515600" cy="4900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E1B42-337D-4AD5-987F-DB7230E03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C5985-F756-4CFE-B2D9-0BC35FA47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127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2006A-8F40-4DE7-9BB0-E465C9E1E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63CB90-857B-4799-B9C9-5BAC305242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241F3F-0BB4-4321-859F-FF3EF44BD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77E2-E6F3-4C6A-AE2D-164505CA593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A05B0-17BF-4A27-AD95-D5166AAB7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193CA-4E50-480A-BD48-F3D6D4F35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057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95F5D-6580-4975-85FB-6648A6450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09DA6-B0D8-4FC6-AAC2-84B2A5CE48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CCB6B1-06A9-45D0-AF95-328849E757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77F6B9-60B9-47B5-9F15-1746F23BA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77E2-E6F3-4C6A-AE2D-164505CA593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FCA726-A0B3-4B77-82C3-3CB83EC6A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4AAE4-C5F3-46A5-A5CB-4344C663F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42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EC8CF-AFF9-4C0D-AA1C-CB6D5AACB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D062D-8E93-4A84-97EF-727F47C03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CD65B1-4174-454E-AD90-A5BC9B9219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423134-6EC2-4B41-BCA5-1E479AEE19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D2B2DD-08F8-4B5A-8160-92B4314314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7DB26C-B4F8-45A7-BCE5-27E077165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77E2-E6F3-4C6A-AE2D-164505CA593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DB8E24-C68A-49DE-8240-915E7C6F9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16C4C6-2A48-47D7-A52F-71DE99252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335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85B8E-9EC1-4854-B005-0F4E7D7B8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212D89-FE92-4423-8F5D-4F65BF5B7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77E2-E6F3-4C6A-AE2D-164505CA593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A06786-8ECE-4545-B9DA-CB0347FAD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B79B7-7422-4F3A-8E5C-EA8B3B06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511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47DD71-FE76-47C2-8F27-F99B96C9D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77E2-E6F3-4C6A-AE2D-164505CA593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B43DB5-7547-43F2-AC2D-5758A05C9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8C79F-8770-4195-A546-D52EDFA23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02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CC791-A166-40AD-B93D-1EDE223C5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4A7A2-AE95-4809-939A-94C118920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44908F-61CB-40B2-8E68-D7051A783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9683F-FE1B-4542-BB48-7D194BCEF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77E2-E6F3-4C6A-AE2D-164505CA593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4C8A81-5BDF-4A8C-A8AC-F2B85A96A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0183D1-0EE3-4D2F-889E-1998B6B8E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204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6EA5A-1328-4674-9933-E7E10FE02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BE3DE4-553C-4D0E-A91A-873A01D14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336167-4CB9-4780-BA81-6271D9419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ECDD0A-F41B-433D-ADA7-EF2E5C08A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77E2-E6F3-4C6A-AE2D-164505CA593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0A0551-28F0-4278-8D1D-A666BCD6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3E638-43CB-4730-BCD6-C356D386C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895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F77A78-B09C-4BBC-AC4E-86875E0D1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3533"/>
            <a:ext cx="9138719" cy="555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847242-E38B-4916-904F-D489E441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050202"/>
            <a:ext cx="10515600" cy="5126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27D9C-2181-4CFA-9BFA-516BC6DB45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377E2-E6F3-4C6A-AE2D-164505CA593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E7DEA-D5D9-45AB-BA0B-404B038AE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8AD86-7195-484E-999A-7E308E2B1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7428E-57AE-4199-8BB6-E750511266A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4A78D9E-D86F-463E-BF1A-5372736C9A6C}"/>
              </a:ext>
            </a:extLst>
          </p:cNvPr>
          <p:cNvSpPr txBox="1">
            <a:spLocks/>
          </p:cNvSpPr>
          <p:nvPr userDrawn="1"/>
        </p:nvSpPr>
        <p:spPr>
          <a:xfrm>
            <a:off x="8963025" y="22542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RONJA CAPITAL</a:t>
            </a:r>
          </a:p>
        </p:txBody>
      </p:sp>
    </p:spTree>
    <p:extLst>
      <p:ext uri="{BB962C8B-B14F-4D97-AF65-F5344CB8AC3E}">
        <p14:creationId xmlns:p14="http://schemas.microsoft.com/office/powerpoint/2010/main" val="55727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sv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4B1FD-3A2B-4455-9DB8-D783634F1C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895" y="1600200"/>
            <a:ext cx="10134209" cy="2387600"/>
          </a:xfrm>
        </p:spPr>
        <p:txBody>
          <a:bodyPr>
            <a:normAutofit/>
          </a:bodyPr>
          <a:lstStyle/>
          <a:p>
            <a:r>
              <a:rPr lang="nb-NO" sz="4400" dirty="0"/>
              <a:t>Reisen gjennom kapitalmarkedet</a:t>
            </a:r>
            <a:br>
              <a:rPr lang="nb-NO" sz="4400" dirty="0"/>
            </a:br>
            <a:r>
              <a:rPr lang="nb-NO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hva ser vi etter og hvem møter du?</a:t>
            </a:r>
            <a:endParaRPr lang="nb-NO" sz="4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51BC4-CA57-44A1-B558-25706AA73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21200"/>
            <a:ext cx="9144000" cy="736600"/>
          </a:xfrm>
        </p:spPr>
        <p:txBody>
          <a:bodyPr/>
          <a:lstStyle/>
          <a:p>
            <a:r>
              <a:rPr lang="nb-NO" dirty="0"/>
              <a:t>Næringsteft, 2023</a:t>
            </a:r>
          </a:p>
        </p:txBody>
      </p:sp>
    </p:spTree>
    <p:extLst>
      <p:ext uri="{BB962C8B-B14F-4D97-AF65-F5344CB8AC3E}">
        <p14:creationId xmlns:p14="http://schemas.microsoft.com/office/powerpoint/2010/main" val="3733211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3D77A-CD31-443C-BC05-4FA1CCF7F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7C3E4-72B9-4D41-85CA-027823D96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53F869-7F42-4D90-AA17-A54FF3E029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112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043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56469-040D-23D2-DBE1-16D0C55EC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Hva er en typisk investering for Ronja Capital?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0F4D3-EAC6-E437-41A5-5804AE70B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6350"/>
            <a:ext cx="8803639" cy="4900613"/>
          </a:xfrm>
        </p:spPr>
        <p:txBody>
          <a:bodyPr>
            <a:normAutofit/>
          </a:bodyPr>
          <a:lstStyle/>
          <a:p>
            <a:r>
              <a:rPr lang="nb-NO" b="1" dirty="0"/>
              <a:t>Vi går typisk inn i vekstselskaper med verifisert forretningsmodell</a:t>
            </a:r>
          </a:p>
          <a:p>
            <a:endParaRPr lang="nb-NO" dirty="0"/>
          </a:p>
          <a:p>
            <a:r>
              <a:rPr lang="nb-NO" b="1" dirty="0"/>
              <a:t>Vi tilfører</a:t>
            </a:r>
          </a:p>
          <a:p>
            <a:pPr lvl="1"/>
            <a:r>
              <a:rPr lang="nb-NO" dirty="0"/>
              <a:t>Kapital</a:t>
            </a:r>
          </a:p>
          <a:p>
            <a:pPr lvl="1"/>
            <a:r>
              <a:rPr lang="nb-NO" dirty="0"/>
              <a:t>Finansiell kompetanse</a:t>
            </a:r>
          </a:p>
          <a:p>
            <a:pPr lvl="1"/>
            <a:r>
              <a:rPr lang="nb-NO" dirty="0"/>
              <a:t>Sektorkompetanse på bestemte områder</a:t>
            </a:r>
          </a:p>
          <a:p>
            <a:pPr lvl="1"/>
            <a:endParaRPr lang="nb-NO" dirty="0"/>
          </a:p>
          <a:p>
            <a:r>
              <a:rPr lang="nb-NO" b="1" dirty="0"/>
              <a:t>Vår typiske investering</a:t>
            </a:r>
          </a:p>
          <a:p>
            <a:pPr lvl="1"/>
            <a:r>
              <a:rPr lang="nb-NO" dirty="0"/>
              <a:t>Vi eier mellom 10-30%, stor minoritet</a:t>
            </a:r>
          </a:p>
          <a:p>
            <a:pPr lvl="1"/>
            <a:r>
              <a:rPr lang="nb-NO" dirty="0"/>
              <a:t>Bør ha klar vei mot en investering i størrelsesorden NOK 30-90m</a:t>
            </a:r>
          </a:p>
          <a:p>
            <a:pPr lvl="1"/>
            <a:r>
              <a:rPr lang="nb-NO" dirty="0"/>
              <a:t>Kan gå inn med mindre beløp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515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D3D696F-E286-F439-9B12-B1CD91853C72}"/>
              </a:ext>
            </a:extLst>
          </p:cNvPr>
          <p:cNvSpPr/>
          <p:nvPr/>
        </p:nvSpPr>
        <p:spPr>
          <a:xfrm>
            <a:off x="3858042" y="5706847"/>
            <a:ext cx="4474197" cy="9375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286D76-EF5E-0DD9-0CCF-E19D54013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Hva ser vi etter?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EAB7B-9A70-6F8E-EE14-80D8D2907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9001"/>
            <a:ext cx="3141618" cy="280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b="1" dirty="0"/>
              <a:t>Menneskene</a:t>
            </a:r>
          </a:p>
          <a:p>
            <a:r>
              <a:rPr lang="nb-NO" sz="2000" dirty="0"/>
              <a:t>Kunnskap</a:t>
            </a:r>
          </a:p>
          <a:p>
            <a:r>
              <a:rPr lang="nb-NO" sz="2000" dirty="0"/>
              <a:t>Erfaring</a:t>
            </a:r>
          </a:p>
          <a:p>
            <a:r>
              <a:rPr lang="nb-NO" sz="2000" dirty="0"/>
              <a:t>Driv / holdninger</a:t>
            </a:r>
            <a:endParaRPr lang="nb-NO" dirty="0"/>
          </a:p>
        </p:txBody>
      </p:sp>
      <p:pic>
        <p:nvPicPr>
          <p:cNvPr id="6" name="Graphic 5" descr="Flag with solid fill">
            <a:extLst>
              <a:ext uri="{FF2B5EF4-FFF2-40B4-BE49-F238E27FC236}">
                <a16:creationId xmlns:a16="http://schemas.microsoft.com/office/drawing/2014/main" id="{28B6617A-23FA-BC71-B655-07AA56394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44122" y="1915986"/>
            <a:ext cx="644365" cy="6443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Graphic 7" descr="Mountains with solid fill">
            <a:extLst>
              <a:ext uri="{FF2B5EF4-FFF2-40B4-BE49-F238E27FC236}">
                <a16:creationId xmlns:a16="http://schemas.microsoft.com/office/drawing/2014/main" id="{F0182FE0-081E-B1A8-9069-9ADF57FEE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24658" y="1596638"/>
            <a:ext cx="1927427" cy="19274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Graphic 9" descr="Bar graph with upward trend with solid fill">
            <a:extLst>
              <a:ext uri="{FF2B5EF4-FFF2-40B4-BE49-F238E27FC236}">
                <a16:creationId xmlns:a16="http://schemas.microsoft.com/office/drawing/2014/main" id="{D17FDE1B-20E7-E210-7870-D658D8C412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31429" y="1596638"/>
            <a:ext cx="1927427" cy="19274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Graphic 11" descr="Group of men with solid fill">
            <a:extLst>
              <a:ext uri="{FF2B5EF4-FFF2-40B4-BE49-F238E27FC236}">
                <a16:creationId xmlns:a16="http://schemas.microsoft.com/office/drawing/2014/main" id="{A3919069-D28B-662B-A1D5-8F95E36F55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8200" y="1596638"/>
            <a:ext cx="1927427" cy="19274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9D62D22-A59C-F9C1-9924-00B707A94096}"/>
              </a:ext>
            </a:extLst>
          </p:cNvPr>
          <p:cNvSpPr txBox="1">
            <a:spLocks/>
          </p:cNvSpPr>
          <p:nvPr/>
        </p:nvSpPr>
        <p:spPr>
          <a:xfrm>
            <a:off x="4871392" y="3429000"/>
            <a:ext cx="2787915" cy="2804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b="1" dirty="0"/>
              <a:t>Vekst og skalering</a:t>
            </a:r>
          </a:p>
          <a:p>
            <a:r>
              <a:rPr lang="nb-NO" sz="2000" dirty="0"/>
              <a:t>Vekstmuligheter</a:t>
            </a:r>
          </a:p>
          <a:p>
            <a:r>
              <a:rPr lang="nb-NO" sz="2000" dirty="0" err="1"/>
              <a:t>Skalerbarhet</a:t>
            </a:r>
            <a:endParaRPr lang="nb-NO" sz="2000" dirty="0"/>
          </a:p>
          <a:p>
            <a:r>
              <a:rPr lang="nb-NO" sz="2000" dirty="0"/>
              <a:t>Vekstkostnader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9DB554C-6BB2-B37C-EF6D-D4B7333EC2EC}"/>
              </a:ext>
            </a:extLst>
          </p:cNvPr>
          <p:cNvSpPr txBox="1">
            <a:spLocks/>
          </p:cNvSpPr>
          <p:nvPr/>
        </p:nvSpPr>
        <p:spPr>
          <a:xfrm>
            <a:off x="8539480" y="3429000"/>
            <a:ext cx="3141618" cy="2804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b="1" dirty="0"/>
              <a:t>Milestones</a:t>
            </a:r>
          </a:p>
          <a:p>
            <a:r>
              <a:rPr lang="nb-NO" sz="2000" dirty="0"/>
              <a:t>Hendelser som «re-priser» selskapet</a:t>
            </a:r>
          </a:p>
          <a:p>
            <a:r>
              <a:rPr lang="nb-NO" sz="2000" dirty="0"/>
              <a:t>Exit muligheter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4BFA019-A27B-5560-9975-CF5F9134BF32}"/>
              </a:ext>
            </a:extLst>
          </p:cNvPr>
          <p:cNvSpPr txBox="1">
            <a:spLocks/>
          </p:cNvSpPr>
          <p:nvPr/>
        </p:nvSpPr>
        <p:spPr>
          <a:xfrm>
            <a:off x="5030198" y="5963529"/>
            <a:ext cx="2787915" cy="1788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 til hvilken pris?</a:t>
            </a:r>
            <a:endParaRPr lang="nb-NO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Graphic 12" descr="Coins with solid fill">
            <a:extLst>
              <a:ext uri="{FF2B5EF4-FFF2-40B4-BE49-F238E27FC236}">
                <a16:creationId xmlns:a16="http://schemas.microsoft.com/office/drawing/2014/main" id="{658D14EC-B976-3EEE-DCCF-90FE0A5906E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47808" y="5729956"/>
            <a:ext cx="914400" cy="9144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F53B290-7C2B-41F3-5DBC-78CDFCBA95A9}"/>
              </a:ext>
            </a:extLst>
          </p:cNvPr>
          <p:cNvSpPr/>
          <p:nvPr/>
        </p:nvSpPr>
        <p:spPr>
          <a:xfrm>
            <a:off x="8139165" y="1143000"/>
            <a:ext cx="3888712" cy="4283110"/>
          </a:xfrm>
          <a:custGeom>
            <a:avLst/>
            <a:gdLst>
              <a:gd name="connsiteX0" fmla="*/ 0 w 3888712"/>
              <a:gd name="connsiteY0" fmla="*/ 0 h 4283110"/>
              <a:gd name="connsiteX1" fmla="*/ 594417 w 3888712"/>
              <a:gd name="connsiteY1" fmla="*/ 0 h 4283110"/>
              <a:gd name="connsiteX2" fmla="*/ 1188835 w 3888712"/>
              <a:gd name="connsiteY2" fmla="*/ 0 h 4283110"/>
              <a:gd name="connsiteX3" fmla="*/ 1822139 w 3888712"/>
              <a:gd name="connsiteY3" fmla="*/ 0 h 4283110"/>
              <a:gd name="connsiteX4" fmla="*/ 2261008 w 3888712"/>
              <a:gd name="connsiteY4" fmla="*/ 0 h 4283110"/>
              <a:gd name="connsiteX5" fmla="*/ 2738764 w 3888712"/>
              <a:gd name="connsiteY5" fmla="*/ 0 h 4283110"/>
              <a:gd name="connsiteX6" fmla="*/ 3372069 w 3888712"/>
              <a:gd name="connsiteY6" fmla="*/ 0 h 4283110"/>
              <a:gd name="connsiteX7" fmla="*/ 3888712 w 3888712"/>
              <a:gd name="connsiteY7" fmla="*/ 0 h 4283110"/>
              <a:gd name="connsiteX8" fmla="*/ 3888712 w 3888712"/>
              <a:gd name="connsiteY8" fmla="*/ 578220 h 4283110"/>
              <a:gd name="connsiteX9" fmla="*/ 3888712 w 3888712"/>
              <a:gd name="connsiteY9" fmla="*/ 985115 h 4283110"/>
              <a:gd name="connsiteX10" fmla="*/ 3888712 w 3888712"/>
              <a:gd name="connsiteY10" fmla="*/ 1563335 h 4283110"/>
              <a:gd name="connsiteX11" fmla="*/ 3888712 w 3888712"/>
              <a:gd name="connsiteY11" fmla="*/ 2141555 h 4283110"/>
              <a:gd name="connsiteX12" fmla="*/ 3888712 w 3888712"/>
              <a:gd name="connsiteY12" fmla="*/ 2591282 h 4283110"/>
              <a:gd name="connsiteX13" fmla="*/ 3888712 w 3888712"/>
              <a:gd name="connsiteY13" fmla="*/ 3212333 h 4283110"/>
              <a:gd name="connsiteX14" fmla="*/ 3888712 w 3888712"/>
              <a:gd name="connsiteY14" fmla="*/ 4283110 h 4283110"/>
              <a:gd name="connsiteX15" fmla="*/ 3333182 w 3888712"/>
              <a:gd name="connsiteY15" fmla="*/ 4283110 h 4283110"/>
              <a:gd name="connsiteX16" fmla="*/ 2894313 w 3888712"/>
              <a:gd name="connsiteY16" fmla="*/ 4283110 h 4283110"/>
              <a:gd name="connsiteX17" fmla="*/ 2299895 w 3888712"/>
              <a:gd name="connsiteY17" fmla="*/ 4283110 h 4283110"/>
              <a:gd name="connsiteX18" fmla="*/ 1705478 w 3888712"/>
              <a:gd name="connsiteY18" fmla="*/ 4283110 h 4283110"/>
              <a:gd name="connsiteX19" fmla="*/ 1111061 w 3888712"/>
              <a:gd name="connsiteY19" fmla="*/ 4283110 h 4283110"/>
              <a:gd name="connsiteX20" fmla="*/ 633305 w 3888712"/>
              <a:gd name="connsiteY20" fmla="*/ 4283110 h 4283110"/>
              <a:gd name="connsiteX21" fmla="*/ 0 w 3888712"/>
              <a:gd name="connsiteY21" fmla="*/ 4283110 h 4283110"/>
              <a:gd name="connsiteX22" fmla="*/ 0 w 3888712"/>
              <a:gd name="connsiteY22" fmla="*/ 3876215 h 4283110"/>
              <a:gd name="connsiteX23" fmla="*/ 0 w 3888712"/>
              <a:gd name="connsiteY23" fmla="*/ 3426488 h 4283110"/>
              <a:gd name="connsiteX24" fmla="*/ 0 w 3888712"/>
              <a:gd name="connsiteY24" fmla="*/ 2933930 h 4283110"/>
              <a:gd name="connsiteX25" fmla="*/ 0 w 3888712"/>
              <a:gd name="connsiteY25" fmla="*/ 2441373 h 4283110"/>
              <a:gd name="connsiteX26" fmla="*/ 0 w 3888712"/>
              <a:gd name="connsiteY26" fmla="*/ 2034477 h 4283110"/>
              <a:gd name="connsiteX27" fmla="*/ 0 w 3888712"/>
              <a:gd name="connsiteY27" fmla="*/ 1627582 h 4283110"/>
              <a:gd name="connsiteX28" fmla="*/ 0 w 3888712"/>
              <a:gd name="connsiteY28" fmla="*/ 1049362 h 4283110"/>
              <a:gd name="connsiteX29" fmla="*/ 0 w 3888712"/>
              <a:gd name="connsiteY29" fmla="*/ 513973 h 4283110"/>
              <a:gd name="connsiteX30" fmla="*/ 0 w 3888712"/>
              <a:gd name="connsiteY30" fmla="*/ 0 h 428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712" h="4283110" extrusionOk="0">
                <a:moveTo>
                  <a:pt x="0" y="0"/>
                </a:moveTo>
                <a:cubicBezTo>
                  <a:pt x="229396" y="-60693"/>
                  <a:pt x="365674" y="23529"/>
                  <a:pt x="594417" y="0"/>
                </a:cubicBezTo>
                <a:cubicBezTo>
                  <a:pt x="823160" y="-23529"/>
                  <a:pt x="976941" y="28878"/>
                  <a:pt x="1188835" y="0"/>
                </a:cubicBezTo>
                <a:cubicBezTo>
                  <a:pt x="1400729" y="-28878"/>
                  <a:pt x="1596758" y="66956"/>
                  <a:pt x="1822139" y="0"/>
                </a:cubicBezTo>
                <a:cubicBezTo>
                  <a:pt x="2047520" y="-66956"/>
                  <a:pt x="2143719" y="42172"/>
                  <a:pt x="2261008" y="0"/>
                </a:cubicBezTo>
                <a:cubicBezTo>
                  <a:pt x="2378297" y="-42172"/>
                  <a:pt x="2630641" y="2188"/>
                  <a:pt x="2738764" y="0"/>
                </a:cubicBezTo>
                <a:cubicBezTo>
                  <a:pt x="2846887" y="-2188"/>
                  <a:pt x="3206820" y="19536"/>
                  <a:pt x="3372069" y="0"/>
                </a:cubicBezTo>
                <a:cubicBezTo>
                  <a:pt x="3537318" y="-19536"/>
                  <a:pt x="3635272" y="45113"/>
                  <a:pt x="3888712" y="0"/>
                </a:cubicBezTo>
                <a:cubicBezTo>
                  <a:pt x="3950113" y="169172"/>
                  <a:pt x="3832741" y="380051"/>
                  <a:pt x="3888712" y="578220"/>
                </a:cubicBezTo>
                <a:cubicBezTo>
                  <a:pt x="3944683" y="776389"/>
                  <a:pt x="3863044" y="830725"/>
                  <a:pt x="3888712" y="985115"/>
                </a:cubicBezTo>
                <a:cubicBezTo>
                  <a:pt x="3914380" y="1139505"/>
                  <a:pt x="3858229" y="1392006"/>
                  <a:pt x="3888712" y="1563335"/>
                </a:cubicBezTo>
                <a:cubicBezTo>
                  <a:pt x="3919195" y="1734664"/>
                  <a:pt x="3833494" y="1960759"/>
                  <a:pt x="3888712" y="2141555"/>
                </a:cubicBezTo>
                <a:cubicBezTo>
                  <a:pt x="3943930" y="2322351"/>
                  <a:pt x="3865753" y="2435952"/>
                  <a:pt x="3888712" y="2591282"/>
                </a:cubicBezTo>
                <a:cubicBezTo>
                  <a:pt x="3911671" y="2746612"/>
                  <a:pt x="3837388" y="3009305"/>
                  <a:pt x="3888712" y="3212333"/>
                </a:cubicBezTo>
                <a:cubicBezTo>
                  <a:pt x="3940036" y="3415361"/>
                  <a:pt x="3874054" y="4043411"/>
                  <a:pt x="3888712" y="4283110"/>
                </a:cubicBezTo>
                <a:cubicBezTo>
                  <a:pt x="3664282" y="4295127"/>
                  <a:pt x="3527450" y="4251233"/>
                  <a:pt x="3333182" y="4283110"/>
                </a:cubicBezTo>
                <a:cubicBezTo>
                  <a:pt x="3138914" y="4314987"/>
                  <a:pt x="3016147" y="4230721"/>
                  <a:pt x="2894313" y="4283110"/>
                </a:cubicBezTo>
                <a:cubicBezTo>
                  <a:pt x="2772479" y="4335499"/>
                  <a:pt x="2435188" y="4248343"/>
                  <a:pt x="2299895" y="4283110"/>
                </a:cubicBezTo>
                <a:cubicBezTo>
                  <a:pt x="2164602" y="4317877"/>
                  <a:pt x="1865604" y="4262223"/>
                  <a:pt x="1705478" y="4283110"/>
                </a:cubicBezTo>
                <a:cubicBezTo>
                  <a:pt x="1545352" y="4303997"/>
                  <a:pt x="1306780" y="4244909"/>
                  <a:pt x="1111061" y="4283110"/>
                </a:cubicBezTo>
                <a:cubicBezTo>
                  <a:pt x="915342" y="4321311"/>
                  <a:pt x="850364" y="4246514"/>
                  <a:pt x="633305" y="4283110"/>
                </a:cubicBezTo>
                <a:cubicBezTo>
                  <a:pt x="416246" y="4319706"/>
                  <a:pt x="219885" y="4259397"/>
                  <a:pt x="0" y="4283110"/>
                </a:cubicBezTo>
                <a:cubicBezTo>
                  <a:pt x="-46802" y="4166436"/>
                  <a:pt x="21505" y="3976783"/>
                  <a:pt x="0" y="3876215"/>
                </a:cubicBezTo>
                <a:cubicBezTo>
                  <a:pt x="-21505" y="3775648"/>
                  <a:pt x="17882" y="3602131"/>
                  <a:pt x="0" y="3426488"/>
                </a:cubicBezTo>
                <a:cubicBezTo>
                  <a:pt x="-17882" y="3250845"/>
                  <a:pt x="51195" y="3131228"/>
                  <a:pt x="0" y="2933930"/>
                </a:cubicBezTo>
                <a:cubicBezTo>
                  <a:pt x="-51195" y="2736632"/>
                  <a:pt x="56095" y="2581181"/>
                  <a:pt x="0" y="2441373"/>
                </a:cubicBezTo>
                <a:cubicBezTo>
                  <a:pt x="-56095" y="2301565"/>
                  <a:pt x="18117" y="2157430"/>
                  <a:pt x="0" y="2034477"/>
                </a:cubicBezTo>
                <a:cubicBezTo>
                  <a:pt x="-18117" y="1911524"/>
                  <a:pt x="33248" y="1755297"/>
                  <a:pt x="0" y="1627582"/>
                </a:cubicBezTo>
                <a:cubicBezTo>
                  <a:pt x="-33248" y="1499867"/>
                  <a:pt x="41852" y="1338094"/>
                  <a:pt x="0" y="1049362"/>
                </a:cubicBezTo>
                <a:cubicBezTo>
                  <a:pt x="-41852" y="760630"/>
                  <a:pt x="58914" y="695546"/>
                  <a:pt x="0" y="513973"/>
                </a:cubicBezTo>
                <a:cubicBezTo>
                  <a:pt x="-58914" y="332400"/>
                  <a:pt x="12142" y="104079"/>
                  <a:pt x="0" y="0"/>
                </a:cubicBezTo>
                <a:close/>
              </a:path>
            </a:pathLst>
          </a:custGeom>
          <a:noFill/>
          <a:ln w="28575">
            <a:extLst>
              <a:ext uri="{C807C97D-BFC1-408E-A445-0C87EB9F89A2}">
                <ask:lineSketchStyleProps xmlns:ask="http://schemas.microsoft.com/office/drawing/2018/sketchyshapes" sd="84281123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508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167B8-4242-ECC6-C756-C34C4B7A2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Generelt så er tidligfase selskaper for dårlig på «</a:t>
            </a:r>
            <a:r>
              <a:rPr lang="nb-NO" dirty="0" err="1"/>
              <a:t>milestones</a:t>
            </a:r>
            <a:r>
              <a:rPr lang="nb-NO" dirty="0"/>
              <a:t>»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2EC77-C623-EF51-04A9-AB9D3176B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6350"/>
            <a:ext cx="9936296" cy="4900613"/>
          </a:xfrm>
        </p:spPr>
        <p:txBody>
          <a:bodyPr>
            <a:normAutofit fontScale="92500" lnSpcReduction="10000"/>
          </a:bodyPr>
          <a:lstStyle/>
          <a:p>
            <a:r>
              <a:rPr lang="nb-NO" dirty="0"/>
              <a:t>Når vi investerer i nye selskaper så ser vi alltid etter “</a:t>
            </a:r>
            <a:r>
              <a:rPr lang="nb-NO" dirty="0" err="1"/>
              <a:t>milestones</a:t>
            </a:r>
            <a:r>
              <a:rPr lang="nb-NO" dirty="0"/>
              <a:t>”</a:t>
            </a:r>
          </a:p>
          <a:p>
            <a:pPr lvl="1"/>
            <a:r>
              <a:rPr lang="nb-NO" dirty="0"/>
              <a:t>Eks: Produktlanseringer, nye store kunder, verifisering av teknologi, break-</a:t>
            </a:r>
            <a:r>
              <a:rPr lang="nb-NO" dirty="0" err="1"/>
              <a:t>even</a:t>
            </a:r>
            <a:r>
              <a:rPr lang="nb-NO" dirty="0"/>
              <a:t>, etc.</a:t>
            </a:r>
          </a:p>
          <a:p>
            <a:pPr lvl="1"/>
            <a:endParaRPr lang="nb-NO" dirty="0"/>
          </a:p>
          <a:p>
            <a:r>
              <a:rPr lang="nb-NO" dirty="0"/>
              <a:t>«Milestones» endrer </a:t>
            </a:r>
            <a:r>
              <a:rPr lang="nb-NO" b="1" dirty="0"/>
              <a:t>verdien av selskapet</a:t>
            </a:r>
          </a:p>
          <a:p>
            <a:pPr lvl="1"/>
            <a:r>
              <a:rPr lang="nb-NO" dirty="0"/>
              <a:t>Endrer hvordan eksisterende og nye investorer ser på selskapet</a:t>
            </a:r>
          </a:p>
          <a:p>
            <a:pPr lvl="1"/>
            <a:r>
              <a:rPr lang="nb-NO" dirty="0"/>
              <a:t>Disiplinerende ovenfor selskapet, klar plan/strategi</a:t>
            </a:r>
          </a:p>
          <a:p>
            <a:pPr lvl="1"/>
            <a:endParaRPr lang="nb-NO" dirty="0"/>
          </a:p>
          <a:p>
            <a:r>
              <a:rPr lang="nb-NO" dirty="0"/>
              <a:t>«Milestones» kan brukes som </a:t>
            </a:r>
            <a:r>
              <a:rPr lang="nb-NO" b="1" dirty="0"/>
              <a:t>naturlig exit punkt</a:t>
            </a:r>
          </a:p>
          <a:p>
            <a:pPr lvl="1"/>
            <a:r>
              <a:rPr lang="nb-NO" dirty="0"/>
              <a:t>Husk! Nesten alle investorer vil kreve en exit strategi!</a:t>
            </a:r>
            <a:br>
              <a:rPr lang="nb-NO" dirty="0"/>
            </a:br>
            <a:endParaRPr lang="nb-NO" dirty="0"/>
          </a:p>
          <a:p>
            <a:r>
              <a:rPr lang="nb-NO" dirty="0"/>
              <a:t>«Milestones» er også en mulighet til å </a:t>
            </a:r>
            <a:r>
              <a:rPr lang="nb-NO" b="1" dirty="0"/>
              <a:t>realisere egne verdier</a:t>
            </a:r>
            <a:endParaRPr lang="nb-NO" dirty="0"/>
          </a:p>
          <a:p>
            <a:pPr lvl="1"/>
            <a:r>
              <a:rPr lang="nb-NO" dirty="0"/>
              <a:t>… men investorer vil kreve noe:</a:t>
            </a:r>
          </a:p>
          <a:p>
            <a:pPr lvl="1"/>
            <a:r>
              <a:rPr lang="nb-NO" dirty="0"/>
              <a:t>Det åpenbare – </a:t>
            </a:r>
            <a:r>
              <a:rPr lang="nb-NO" dirty="0" err="1"/>
              <a:t>lock</a:t>
            </a:r>
            <a:r>
              <a:rPr lang="nb-NO" dirty="0"/>
              <a:t>-up av nøkkelpersonell (grunnlegger)</a:t>
            </a:r>
          </a:p>
          <a:p>
            <a:pPr lvl="1"/>
            <a:r>
              <a:rPr lang="nb-NO" dirty="0"/>
              <a:t>Tilby </a:t>
            </a:r>
            <a:r>
              <a:rPr lang="nb-NO" dirty="0" err="1"/>
              <a:t>earn-out</a:t>
            </a:r>
            <a:r>
              <a:rPr lang="nb-NO" dirty="0"/>
              <a:t>, opsjoner, etc. </a:t>
            </a:r>
          </a:p>
          <a:p>
            <a:pPr lvl="1"/>
            <a:r>
              <a:rPr lang="nb-NO" dirty="0"/>
              <a:t>Plan til neste exit. </a:t>
            </a:r>
          </a:p>
        </p:txBody>
      </p:sp>
      <p:pic>
        <p:nvPicPr>
          <p:cNvPr id="4" name="Graphic 3" descr="Flag with solid fill">
            <a:extLst>
              <a:ext uri="{FF2B5EF4-FFF2-40B4-BE49-F238E27FC236}">
                <a16:creationId xmlns:a16="http://schemas.microsoft.com/office/drawing/2014/main" id="{03A373D6-EA02-0C10-C480-20A5E19392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06464" y="4961389"/>
            <a:ext cx="807921" cy="8079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Graphic 4" descr="Mountains with solid fill">
            <a:extLst>
              <a:ext uri="{FF2B5EF4-FFF2-40B4-BE49-F238E27FC236}">
                <a16:creationId xmlns:a16="http://schemas.microsoft.com/office/drawing/2014/main" id="{1D88AF0D-421A-3103-23C1-FFD00A022A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98136" y="4560982"/>
            <a:ext cx="2416657" cy="24166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1985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02E1AB59-592F-CF16-3469-32609258E291}"/>
              </a:ext>
            </a:extLst>
          </p:cNvPr>
          <p:cNvSpPr/>
          <p:nvPr/>
        </p:nvSpPr>
        <p:spPr>
          <a:xfrm>
            <a:off x="1968500" y="1192722"/>
            <a:ext cx="9118600" cy="55597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</a:schemeClr>
              </a:gs>
              <a:gs pos="83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sym typeface="Wingdings" panose="05000000000000000000" pitchFamily="2" charset="2"/>
              </a:rPr>
              <a:t>Increased demand for professional structure 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09EF58-FEF8-734B-58FB-DB421E025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Kapitalreise: hvem møter du?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1EF58B6-53F4-970D-AD09-AF2FA4C73F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4041746"/>
              </p:ext>
            </p:extLst>
          </p:nvPr>
        </p:nvGraphicFramePr>
        <p:xfrm>
          <a:off x="838200" y="1878444"/>
          <a:ext cx="10617200" cy="3765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265A883-9A91-CE81-7802-94529B42C831}"/>
              </a:ext>
            </a:extLst>
          </p:cNvPr>
          <p:cNvSpPr/>
          <p:nvPr/>
        </p:nvSpPr>
        <p:spPr>
          <a:xfrm>
            <a:off x="1968500" y="5791776"/>
            <a:ext cx="9118600" cy="3111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Equity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7047DF-4149-903A-89A5-9E09A50AACB7}"/>
              </a:ext>
            </a:extLst>
          </p:cNvPr>
          <p:cNvSpPr/>
          <p:nvPr/>
        </p:nvSpPr>
        <p:spPr>
          <a:xfrm>
            <a:off x="4965700" y="6244213"/>
            <a:ext cx="6121400" cy="3111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Debt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13B572-6B6A-C18A-6D7E-33D35840FE38}"/>
              </a:ext>
            </a:extLst>
          </p:cNvPr>
          <p:cNvSpPr/>
          <p:nvPr/>
        </p:nvSpPr>
        <p:spPr>
          <a:xfrm>
            <a:off x="4023308" y="6244212"/>
            <a:ext cx="2498790" cy="3111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Convertible debt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82C4ED-AC6B-4872-1BC9-A272E9A5B1FB}"/>
              </a:ext>
            </a:extLst>
          </p:cNvPr>
          <p:cNvSpPr txBox="1"/>
          <p:nvPr/>
        </p:nvSpPr>
        <p:spPr>
          <a:xfrm>
            <a:off x="821256" y="4007229"/>
            <a:ext cx="2352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Friends &amp; family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C3D203-FE57-DB8B-F19D-8BA11CC3ADC2}"/>
              </a:ext>
            </a:extLst>
          </p:cNvPr>
          <p:cNvSpPr txBox="1"/>
          <p:nvPr/>
        </p:nvSpPr>
        <p:spPr>
          <a:xfrm>
            <a:off x="394706" y="4575507"/>
            <a:ext cx="1884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Own money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8C67D1-7D30-1669-A1A6-26C6BA0C9840}"/>
              </a:ext>
            </a:extLst>
          </p:cNvPr>
          <p:cNvSpPr txBox="1"/>
          <p:nvPr/>
        </p:nvSpPr>
        <p:spPr>
          <a:xfrm>
            <a:off x="2132848" y="3585186"/>
            <a:ext cx="1089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HNWI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BF2AF0-FDA4-0D1A-47B6-045745B5310D}"/>
              </a:ext>
            </a:extLst>
          </p:cNvPr>
          <p:cNvSpPr txBox="1"/>
          <p:nvPr/>
        </p:nvSpPr>
        <p:spPr>
          <a:xfrm>
            <a:off x="2686254" y="3255385"/>
            <a:ext cx="1969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Family offices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4E1AC5-20BA-EF4F-1272-E1A74E09A2B6}"/>
              </a:ext>
            </a:extLst>
          </p:cNvPr>
          <p:cNvSpPr txBox="1"/>
          <p:nvPr/>
        </p:nvSpPr>
        <p:spPr>
          <a:xfrm>
            <a:off x="4445401" y="2544812"/>
            <a:ext cx="2096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Industrial players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E566FE-0B9F-3758-39F6-3506F9995BCC}"/>
              </a:ext>
            </a:extLst>
          </p:cNvPr>
          <p:cNvSpPr txBox="1"/>
          <p:nvPr/>
        </p:nvSpPr>
        <p:spPr>
          <a:xfrm>
            <a:off x="6069417" y="2215874"/>
            <a:ext cx="2096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Private equity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13328E-A0F5-32A9-5A30-B59C8E23D6F8}"/>
              </a:ext>
            </a:extLst>
          </p:cNvPr>
          <p:cNvSpPr txBox="1"/>
          <p:nvPr/>
        </p:nvSpPr>
        <p:spPr>
          <a:xfrm>
            <a:off x="7734952" y="3624934"/>
            <a:ext cx="862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IPO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619BE3-5045-F7BF-00FB-4627AA8742EA}"/>
              </a:ext>
            </a:extLst>
          </p:cNvPr>
          <p:cNvSpPr txBox="1"/>
          <p:nvPr/>
        </p:nvSpPr>
        <p:spPr>
          <a:xfrm>
            <a:off x="8006118" y="1950946"/>
            <a:ext cx="2096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Larger funds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2BF105-326C-AB7C-3F98-5A1E3C6EE032}"/>
              </a:ext>
            </a:extLst>
          </p:cNvPr>
          <p:cNvSpPr txBox="1"/>
          <p:nvPr/>
        </p:nvSpPr>
        <p:spPr>
          <a:xfrm>
            <a:off x="182564" y="5947351"/>
            <a:ext cx="2096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1">
                    <a:lumMod val="50000"/>
                    <a:lumOff val="50000"/>
                  </a:schemeClr>
                </a:solidFill>
              </a:rPr>
              <a:t>Type of capital</a:t>
            </a: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82BB6123-CC85-37F7-0365-7E766DCEB31B}"/>
              </a:ext>
            </a:extLst>
          </p:cNvPr>
          <p:cNvSpPr/>
          <p:nvPr/>
        </p:nvSpPr>
        <p:spPr>
          <a:xfrm>
            <a:off x="1607035" y="5807877"/>
            <a:ext cx="270329" cy="66681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Arrow: Bent 32">
            <a:extLst>
              <a:ext uri="{FF2B5EF4-FFF2-40B4-BE49-F238E27FC236}">
                <a16:creationId xmlns:a16="http://schemas.microsoft.com/office/drawing/2014/main" id="{BA679B24-1DE2-A059-EE68-195E71333446}"/>
              </a:ext>
            </a:extLst>
          </p:cNvPr>
          <p:cNvSpPr/>
          <p:nvPr/>
        </p:nvSpPr>
        <p:spPr>
          <a:xfrm flipH="1" flipV="1">
            <a:off x="7329524" y="4098935"/>
            <a:ext cx="3450115" cy="953144"/>
          </a:xfrm>
          <a:prstGeom prst="bentArrow">
            <a:avLst>
              <a:gd name="adj1" fmla="val 25000"/>
              <a:gd name="adj2" fmla="val 19760"/>
              <a:gd name="adj3" fmla="val 25000"/>
              <a:gd name="adj4" fmla="val 4375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FB4417-F283-9E21-AD41-6C96CCF423ED}"/>
              </a:ext>
            </a:extLst>
          </p:cNvPr>
          <p:cNvSpPr txBox="1"/>
          <p:nvPr/>
        </p:nvSpPr>
        <p:spPr>
          <a:xfrm>
            <a:off x="3173541" y="2168501"/>
            <a:ext cx="1699533" cy="3355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Type of investors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D0B41DC-3F18-A3EF-AC67-A95D86918189}"/>
              </a:ext>
            </a:extLst>
          </p:cNvPr>
          <p:cNvSpPr txBox="1"/>
          <p:nvPr/>
        </p:nvSpPr>
        <p:spPr>
          <a:xfrm>
            <a:off x="4831695" y="4038392"/>
            <a:ext cx="263020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Company development</a:t>
            </a:r>
          </a:p>
          <a:p>
            <a:pPr algn="ctr"/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(milestones)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93F9BC9-694D-BE9F-625E-8C040CF34C45}"/>
              </a:ext>
            </a:extLst>
          </p:cNvPr>
          <p:cNvSpPr txBox="1"/>
          <p:nvPr/>
        </p:nvSpPr>
        <p:spPr>
          <a:xfrm>
            <a:off x="7451372" y="5008221"/>
            <a:ext cx="3206418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 and sometimes we delist companies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8C31F4-3AA5-35C8-FEDE-1133A4FB7F55}"/>
              </a:ext>
            </a:extLst>
          </p:cNvPr>
          <p:cNvSpPr txBox="1"/>
          <p:nvPr/>
        </p:nvSpPr>
        <p:spPr>
          <a:xfrm>
            <a:off x="3366151" y="2886044"/>
            <a:ext cx="1969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Venture funds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82891F-B117-4067-ABE5-F1B5545C1E6C}"/>
              </a:ext>
            </a:extLst>
          </p:cNvPr>
          <p:cNvCxnSpPr>
            <a:cxnSpLocks/>
          </p:cNvCxnSpPr>
          <p:nvPr/>
        </p:nvCxnSpPr>
        <p:spPr>
          <a:xfrm>
            <a:off x="8006118" y="2411599"/>
            <a:ext cx="0" cy="1156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ECC8CAE-CB88-102E-3BAA-B9251B15E88B}"/>
              </a:ext>
            </a:extLst>
          </p:cNvPr>
          <p:cNvSpPr/>
          <p:nvPr/>
        </p:nvSpPr>
        <p:spPr>
          <a:xfrm>
            <a:off x="5231395" y="3301884"/>
            <a:ext cx="947008" cy="198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MILESTONE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D2A42C-9ABD-92B6-D6DA-F695A7B59C60}"/>
              </a:ext>
            </a:extLst>
          </p:cNvPr>
          <p:cNvSpPr/>
          <p:nvPr/>
        </p:nvSpPr>
        <p:spPr>
          <a:xfrm>
            <a:off x="6994755" y="2780110"/>
            <a:ext cx="947008" cy="198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MILESTONE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FAFF13-C100-47A5-8D8F-77778B74B300}"/>
              </a:ext>
            </a:extLst>
          </p:cNvPr>
          <p:cNvSpPr/>
          <p:nvPr/>
        </p:nvSpPr>
        <p:spPr>
          <a:xfrm>
            <a:off x="9520554" y="2423911"/>
            <a:ext cx="947008" cy="198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MILESTONE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BB6F3C-7010-C5F2-BFC5-DF8E3E94462D}"/>
              </a:ext>
            </a:extLst>
          </p:cNvPr>
          <p:cNvSpPr/>
          <p:nvPr/>
        </p:nvSpPr>
        <p:spPr>
          <a:xfrm>
            <a:off x="3730736" y="3803278"/>
            <a:ext cx="947008" cy="198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MILESTONE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8F76BC-3339-FDA2-E7F1-7E9BF7B58A6C}"/>
              </a:ext>
            </a:extLst>
          </p:cNvPr>
          <p:cNvSpPr/>
          <p:nvPr/>
        </p:nvSpPr>
        <p:spPr>
          <a:xfrm>
            <a:off x="2419143" y="4476144"/>
            <a:ext cx="947008" cy="198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MILESTONE</a:t>
            </a:r>
          </a:p>
        </p:txBody>
      </p:sp>
    </p:spTree>
    <p:extLst>
      <p:ext uri="{BB962C8B-B14F-4D97-AF65-F5344CB8AC3E}">
        <p14:creationId xmlns:p14="http://schemas.microsoft.com/office/powerpoint/2010/main" val="3111500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36AF29-7D87-8925-92C5-42336648870F}"/>
              </a:ext>
            </a:extLst>
          </p:cNvPr>
          <p:cNvCxnSpPr>
            <a:cxnSpLocks/>
          </p:cNvCxnSpPr>
          <p:nvPr/>
        </p:nvCxnSpPr>
        <p:spPr>
          <a:xfrm>
            <a:off x="6272517" y="2637223"/>
            <a:ext cx="0" cy="1171045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B4481E6-8986-2F88-FEA2-F02A91EC8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Eksempel: Salmon Evolution ASA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466368C-62B6-C80D-3294-FD31A8F7B1E6}"/>
              </a:ext>
            </a:extLst>
          </p:cNvPr>
          <p:cNvCxnSpPr/>
          <p:nvPr/>
        </p:nvCxnSpPr>
        <p:spPr>
          <a:xfrm>
            <a:off x="1009650" y="3949700"/>
            <a:ext cx="101727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DAF4A054-0C4B-F0EA-063B-7D1D482E769A}"/>
              </a:ext>
            </a:extLst>
          </p:cNvPr>
          <p:cNvSpPr/>
          <p:nvPr/>
        </p:nvSpPr>
        <p:spPr>
          <a:xfrm>
            <a:off x="1009650" y="3892552"/>
            <a:ext cx="116840" cy="114295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859F74-54F6-B46B-9132-C787DA778BD5}"/>
              </a:ext>
            </a:extLst>
          </p:cNvPr>
          <p:cNvSpPr txBox="1"/>
          <p:nvPr/>
        </p:nvSpPr>
        <p:spPr>
          <a:xfrm>
            <a:off x="425916" y="2604931"/>
            <a:ext cx="24743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Company founded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Initial founders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Some industrial players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DEC59C-06B1-401D-B321-88F3BB861245}"/>
              </a:ext>
            </a:extLst>
          </p:cNvPr>
          <p:cNvSpPr txBox="1"/>
          <p:nvPr/>
        </p:nvSpPr>
        <p:spPr>
          <a:xfrm>
            <a:off x="3114278" y="2684137"/>
            <a:ext cx="20804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More local industrial players enter</a:t>
            </a:r>
          </a:p>
          <a:p>
            <a:pPr algn="ctr"/>
            <a:endParaRPr lang="en-US" sz="1600"/>
          </a:p>
          <a:p>
            <a:pPr marL="171450" indent="-171450" algn="ctr">
              <a:buFont typeface="Arial" panose="020B0604020202020204" pitchFamily="34" charset="0"/>
              <a:buChar char="•"/>
            </a:pPr>
            <a:endParaRPr lang="en-US" sz="1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D2FA1C-F4DD-CEDA-52EE-57CD40D402E3}"/>
              </a:ext>
            </a:extLst>
          </p:cNvPr>
          <p:cNvSpPr txBox="1"/>
          <p:nvPr/>
        </p:nvSpPr>
        <p:spPr>
          <a:xfrm>
            <a:off x="5052080" y="2830809"/>
            <a:ext cx="1862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Global industrial partners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3FC17F-7F05-6C06-C89C-EF25A4C8BE03}"/>
              </a:ext>
            </a:extLst>
          </p:cNvPr>
          <p:cNvSpPr txBox="1"/>
          <p:nvPr/>
        </p:nvSpPr>
        <p:spPr>
          <a:xfrm>
            <a:off x="2874887" y="4575563"/>
            <a:ext cx="20807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Industrial entry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/>
              <a:t>Repricing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/>
              <a:t>Partial exit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8249879-C875-E286-1152-15FF3732F9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741562"/>
              </p:ext>
            </p:extLst>
          </p:nvPr>
        </p:nvGraphicFramePr>
        <p:xfrm>
          <a:off x="1126490" y="3426249"/>
          <a:ext cx="1000933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167">
                  <a:extLst>
                    <a:ext uri="{9D8B030D-6E8A-4147-A177-3AD203B41FA5}">
                      <a16:colId xmlns:a16="http://schemas.microsoft.com/office/drawing/2014/main" val="848494445"/>
                    </a:ext>
                  </a:extLst>
                </a:gridCol>
                <a:gridCol w="1251167">
                  <a:extLst>
                    <a:ext uri="{9D8B030D-6E8A-4147-A177-3AD203B41FA5}">
                      <a16:colId xmlns:a16="http://schemas.microsoft.com/office/drawing/2014/main" val="2972395614"/>
                    </a:ext>
                  </a:extLst>
                </a:gridCol>
                <a:gridCol w="1251167">
                  <a:extLst>
                    <a:ext uri="{9D8B030D-6E8A-4147-A177-3AD203B41FA5}">
                      <a16:colId xmlns:a16="http://schemas.microsoft.com/office/drawing/2014/main" val="1074629475"/>
                    </a:ext>
                  </a:extLst>
                </a:gridCol>
                <a:gridCol w="1251167">
                  <a:extLst>
                    <a:ext uri="{9D8B030D-6E8A-4147-A177-3AD203B41FA5}">
                      <a16:colId xmlns:a16="http://schemas.microsoft.com/office/drawing/2014/main" val="383621013"/>
                    </a:ext>
                  </a:extLst>
                </a:gridCol>
                <a:gridCol w="1251167">
                  <a:extLst>
                    <a:ext uri="{9D8B030D-6E8A-4147-A177-3AD203B41FA5}">
                      <a16:colId xmlns:a16="http://schemas.microsoft.com/office/drawing/2014/main" val="3859634723"/>
                    </a:ext>
                  </a:extLst>
                </a:gridCol>
                <a:gridCol w="1251167">
                  <a:extLst>
                    <a:ext uri="{9D8B030D-6E8A-4147-A177-3AD203B41FA5}">
                      <a16:colId xmlns:a16="http://schemas.microsoft.com/office/drawing/2014/main" val="3553928847"/>
                    </a:ext>
                  </a:extLst>
                </a:gridCol>
                <a:gridCol w="1251167">
                  <a:extLst>
                    <a:ext uri="{9D8B030D-6E8A-4147-A177-3AD203B41FA5}">
                      <a16:colId xmlns:a16="http://schemas.microsoft.com/office/drawing/2014/main" val="230042112"/>
                    </a:ext>
                  </a:extLst>
                </a:gridCol>
                <a:gridCol w="1251167">
                  <a:extLst>
                    <a:ext uri="{9D8B030D-6E8A-4147-A177-3AD203B41FA5}">
                      <a16:colId xmlns:a16="http://schemas.microsoft.com/office/drawing/2014/main" val="4291516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b-NO" sz="2400">
                          <a:solidFill>
                            <a:schemeClr val="tx1"/>
                          </a:solidFill>
                        </a:rPr>
                        <a:t>2017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2400">
                          <a:solidFill>
                            <a:schemeClr val="tx1"/>
                          </a:solidFill>
                        </a:rPr>
                        <a:t>2018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2400">
                          <a:solidFill>
                            <a:schemeClr val="tx1"/>
                          </a:solidFill>
                        </a:rPr>
                        <a:t>2019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2400">
                          <a:solidFill>
                            <a:schemeClr val="tx1"/>
                          </a:solidFill>
                        </a:rPr>
                        <a:t>2020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2400">
                          <a:solidFill>
                            <a:schemeClr val="tx1"/>
                          </a:solidFill>
                        </a:rPr>
                        <a:t>2021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240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240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240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8738160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30F206B-6A25-1892-18AB-5C83E0FD624D}"/>
              </a:ext>
            </a:extLst>
          </p:cNvPr>
          <p:cNvSpPr txBox="1"/>
          <p:nvPr/>
        </p:nvSpPr>
        <p:spPr>
          <a:xfrm>
            <a:off x="3973003" y="1825955"/>
            <a:ext cx="21581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Larger local industrial players enter</a:t>
            </a:r>
          </a:p>
          <a:p>
            <a:pPr algn="ctr"/>
            <a:endParaRPr lang="en-US" sz="1600"/>
          </a:p>
          <a:p>
            <a:pPr marL="171450" indent="-171450" algn="ctr">
              <a:buFont typeface="Arial" panose="020B0604020202020204" pitchFamily="34" charset="0"/>
              <a:buChar char="•"/>
            </a:pPr>
            <a:endParaRPr lang="en-US" sz="16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093DA6-93CB-7F4A-F1E7-A1125F253D73}"/>
              </a:ext>
            </a:extLst>
          </p:cNvPr>
          <p:cNvSpPr txBox="1"/>
          <p:nvPr/>
        </p:nvSpPr>
        <p:spPr>
          <a:xfrm>
            <a:off x="5341090" y="2109636"/>
            <a:ext cx="1862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/>
              <a:t>IPO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EAB2AC-18C9-EE8A-BE92-7893B25086E7}"/>
              </a:ext>
            </a:extLst>
          </p:cNvPr>
          <p:cNvSpPr txBox="1"/>
          <p:nvPr/>
        </p:nvSpPr>
        <p:spPr>
          <a:xfrm>
            <a:off x="6413876" y="2387719"/>
            <a:ext cx="1862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Domestic</a:t>
            </a:r>
          </a:p>
          <a:p>
            <a:pPr algn="ctr"/>
            <a:r>
              <a:rPr lang="en-US" sz="1600" b="1"/>
              <a:t>public funds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1563CD5-B3C1-7D64-33BE-5C98D56E9C77}"/>
              </a:ext>
            </a:extLst>
          </p:cNvPr>
          <p:cNvSpPr txBox="1"/>
          <p:nvPr/>
        </p:nvSpPr>
        <p:spPr>
          <a:xfrm>
            <a:off x="7998684" y="2637223"/>
            <a:ext cx="1862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International</a:t>
            </a:r>
          </a:p>
          <a:p>
            <a:pPr algn="ctr"/>
            <a:r>
              <a:rPr lang="en-US" sz="1600" b="1"/>
              <a:t>public funds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A5BFDF-5632-1CBF-4939-8632F2C65729}"/>
              </a:ext>
            </a:extLst>
          </p:cNvPr>
          <p:cNvSpPr txBox="1"/>
          <p:nvPr/>
        </p:nvSpPr>
        <p:spPr>
          <a:xfrm>
            <a:off x="7203944" y="1705419"/>
            <a:ext cx="1862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Major industrials</a:t>
            </a:r>
          </a:p>
          <a:p>
            <a:pPr algn="ctr"/>
            <a:r>
              <a:rPr lang="en-US" sz="1600" b="1"/>
              <a:t>enter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9C3A84-FCBD-EF2B-5453-88064052CCDF}"/>
              </a:ext>
            </a:extLst>
          </p:cNvPr>
          <p:cNvSpPr/>
          <p:nvPr/>
        </p:nvSpPr>
        <p:spPr>
          <a:xfrm>
            <a:off x="1968500" y="5791776"/>
            <a:ext cx="9118600" cy="3111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Equity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D207AA-D29C-4A4F-675F-CEB9F9352468}"/>
              </a:ext>
            </a:extLst>
          </p:cNvPr>
          <p:cNvSpPr/>
          <p:nvPr/>
        </p:nvSpPr>
        <p:spPr>
          <a:xfrm>
            <a:off x="5923280" y="6244213"/>
            <a:ext cx="5163820" cy="3111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Debt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DEDB87-8AF1-A29B-7EEB-EE753B525DF3}"/>
              </a:ext>
            </a:extLst>
          </p:cNvPr>
          <p:cNvSpPr txBox="1"/>
          <p:nvPr/>
        </p:nvSpPr>
        <p:spPr>
          <a:xfrm>
            <a:off x="182564" y="5947351"/>
            <a:ext cx="2096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1">
                    <a:lumMod val="50000"/>
                    <a:lumOff val="50000"/>
                  </a:schemeClr>
                </a:solidFill>
              </a:rPr>
              <a:t>Type of capital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AB5F6ACB-6FF2-A35C-0FB8-5B458DCF00FD}"/>
              </a:ext>
            </a:extLst>
          </p:cNvPr>
          <p:cNvSpPr/>
          <p:nvPr/>
        </p:nvSpPr>
        <p:spPr>
          <a:xfrm>
            <a:off x="1607035" y="5807877"/>
            <a:ext cx="270329" cy="66681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CA16A9-B07F-E221-1582-A465AC0AF048}"/>
              </a:ext>
            </a:extLst>
          </p:cNvPr>
          <p:cNvSpPr/>
          <p:nvPr/>
        </p:nvSpPr>
        <p:spPr>
          <a:xfrm>
            <a:off x="2968263" y="4357998"/>
            <a:ext cx="947008" cy="198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MILESTONE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2CB8AE-306A-D78A-7BD2-F363B0E6B1AA}"/>
              </a:ext>
            </a:extLst>
          </p:cNvPr>
          <p:cNvCxnSpPr>
            <a:cxnSpLocks/>
          </p:cNvCxnSpPr>
          <p:nvPr/>
        </p:nvCxnSpPr>
        <p:spPr>
          <a:xfrm flipV="1">
            <a:off x="3446585" y="4010747"/>
            <a:ext cx="1894505" cy="2809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B82B6-00B1-A1F2-FA83-F8CA9F9C04EA}"/>
              </a:ext>
            </a:extLst>
          </p:cNvPr>
          <p:cNvSpPr/>
          <p:nvPr/>
        </p:nvSpPr>
        <p:spPr>
          <a:xfrm>
            <a:off x="4394082" y="4363997"/>
            <a:ext cx="947008" cy="198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MILESTONE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DF1FF4B-1644-7AE3-7904-7288E3D1F202}"/>
              </a:ext>
            </a:extLst>
          </p:cNvPr>
          <p:cNvSpPr txBox="1"/>
          <p:nvPr/>
        </p:nvSpPr>
        <p:spPr>
          <a:xfrm>
            <a:off x="4300706" y="4566075"/>
            <a:ext cx="2080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Dongwon enters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/>
              <a:t>Repricing</a:t>
            </a:r>
          </a:p>
          <a:p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BA2A4D5-97F8-CAAF-47CE-51FEA0FFDE5A}"/>
              </a:ext>
            </a:extLst>
          </p:cNvPr>
          <p:cNvSpPr/>
          <p:nvPr/>
        </p:nvSpPr>
        <p:spPr>
          <a:xfrm>
            <a:off x="5810527" y="4367446"/>
            <a:ext cx="947008" cy="198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MILESTONE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F648DE9-150F-907B-38D3-A6A0B056EF34}"/>
              </a:ext>
            </a:extLst>
          </p:cNvPr>
          <p:cNvSpPr txBox="1"/>
          <p:nvPr/>
        </p:nvSpPr>
        <p:spPr>
          <a:xfrm>
            <a:off x="5717151" y="4569524"/>
            <a:ext cx="2080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IPO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/>
              <a:t>Repricing</a:t>
            </a:r>
          </a:p>
          <a:p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93445EC-92FB-FF2B-8593-0F058D0BDAE5}"/>
              </a:ext>
            </a:extLst>
          </p:cNvPr>
          <p:cNvCxnSpPr>
            <a:cxnSpLocks/>
          </p:cNvCxnSpPr>
          <p:nvPr/>
        </p:nvCxnSpPr>
        <p:spPr>
          <a:xfrm flipV="1">
            <a:off x="4955655" y="4041446"/>
            <a:ext cx="520697" cy="2324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DD66699-D03B-C8BA-2E2F-1C5BA9E49283}"/>
              </a:ext>
            </a:extLst>
          </p:cNvPr>
          <p:cNvCxnSpPr>
            <a:cxnSpLocks/>
          </p:cNvCxnSpPr>
          <p:nvPr/>
        </p:nvCxnSpPr>
        <p:spPr>
          <a:xfrm flipV="1">
            <a:off x="6194953" y="4024735"/>
            <a:ext cx="0" cy="2893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FF9881FA-C421-64C3-DCD2-B81E852E2616}"/>
              </a:ext>
            </a:extLst>
          </p:cNvPr>
          <p:cNvSpPr/>
          <p:nvPr/>
        </p:nvSpPr>
        <p:spPr>
          <a:xfrm>
            <a:off x="6959504" y="4358663"/>
            <a:ext cx="947008" cy="198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MILESTONE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B5919F5-44B3-650E-976E-3166251CD20F}"/>
              </a:ext>
            </a:extLst>
          </p:cNvPr>
          <p:cNvSpPr txBox="1"/>
          <p:nvPr/>
        </p:nvSpPr>
        <p:spPr>
          <a:xfrm>
            <a:off x="6866128" y="4560741"/>
            <a:ext cx="20807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 fish in tank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/>
              <a:t>Repricing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/>
              <a:t>Cargill enters</a:t>
            </a:r>
          </a:p>
          <a:p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6078594-0E96-385C-A202-C70A82BEC86D}"/>
              </a:ext>
            </a:extLst>
          </p:cNvPr>
          <p:cNvCxnSpPr>
            <a:cxnSpLocks/>
          </p:cNvCxnSpPr>
          <p:nvPr/>
        </p:nvCxnSpPr>
        <p:spPr>
          <a:xfrm flipV="1">
            <a:off x="7343930" y="4015952"/>
            <a:ext cx="0" cy="2893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7529491B-A600-DF02-1CF2-06D16EF108B8}"/>
              </a:ext>
            </a:extLst>
          </p:cNvPr>
          <p:cNvSpPr/>
          <p:nvPr/>
        </p:nvSpPr>
        <p:spPr>
          <a:xfrm>
            <a:off x="8292179" y="4367967"/>
            <a:ext cx="947008" cy="198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MILESTONE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2AE7FB-517E-FCF9-5C32-F961226A9FA5}"/>
              </a:ext>
            </a:extLst>
          </p:cNvPr>
          <p:cNvSpPr txBox="1"/>
          <p:nvPr/>
        </p:nvSpPr>
        <p:spPr>
          <a:xfrm>
            <a:off x="8198803" y="4570045"/>
            <a:ext cx="2080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 harvest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/>
              <a:t>Repricing</a:t>
            </a:r>
          </a:p>
          <a:p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06B320D-94C5-CDA8-8E69-B71029A49B87}"/>
              </a:ext>
            </a:extLst>
          </p:cNvPr>
          <p:cNvCxnSpPr>
            <a:cxnSpLocks/>
          </p:cNvCxnSpPr>
          <p:nvPr/>
        </p:nvCxnSpPr>
        <p:spPr>
          <a:xfrm flipH="1" flipV="1">
            <a:off x="8177291" y="4041446"/>
            <a:ext cx="333663" cy="2726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831D34C-DDA4-08F3-7884-2B707223D53B}"/>
              </a:ext>
            </a:extLst>
          </p:cNvPr>
          <p:cNvSpPr/>
          <p:nvPr/>
        </p:nvSpPr>
        <p:spPr>
          <a:xfrm>
            <a:off x="9449899" y="4357998"/>
            <a:ext cx="947008" cy="198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MILESTONE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FBD008-54C5-F17C-86D7-3808F20F1BC4}"/>
              </a:ext>
            </a:extLst>
          </p:cNvPr>
          <p:cNvSpPr txBox="1"/>
          <p:nvPr/>
        </p:nvSpPr>
        <p:spPr>
          <a:xfrm>
            <a:off x="9356523" y="4560076"/>
            <a:ext cx="26346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Profitable farming operations</a:t>
            </a:r>
          </a:p>
          <a:p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ABD96A1-DCBB-A9D0-4B1D-96942EAB2EE7}"/>
              </a:ext>
            </a:extLst>
          </p:cNvPr>
          <p:cNvCxnSpPr>
            <a:cxnSpLocks/>
          </p:cNvCxnSpPr>
          <p:nvPr/>
        </p:nvCxnSpPr>
        <p:spPr>
          <a:xfrm flipV="1">
            <a:off x="9861538" y="3995807"/>
            <a:ext cx="0" cy="2759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338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8E0F3D-DBB7-92B1-EB74-73F2330200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9" t="12168" b="748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D9705F5-8B86-EBEF-42BC-6D5FA4873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1333" y="1249136"/>
            <a:ext cx="3878942" cy="4900613"/>
          </a:xfrm>
        </p:spPr>
        <p:txBody>
          <a:bodyPr>
            <a:normAutofit/>
          </a:bodyPr>
          <a:lstStyle/>
          <a:p>
            <a:r>
              <a:rPr lang="nb-NO" sz="1800" dirty="0">
                <a:solidFill>
                  <a:schemeClr val="bg1"/>
                </a:solidFill>
              </a:rPr>
              <a:t>Russell 2000 indeks</a:t>
            </a:r>
            <a:br>
              <a:rPr lang="nb-NO" sz="1800" dirty="0">
                <a:solidFill>
                  <a:schemeClr val="bg1"/>
                </a:solidFill>
              </a:rPr>
            </a:br>
            <a:r>
              <a:rPr lang="nb-NO" sz="1400" dirty="0" err="1">
                <a:solidFill>
                  <a:schemeClr val="bg1"/>
                </a:solidFill>
              </a:rPr>
              <a:t>Indeks</a:t>
            </a:r>
            <a:r>
              <a:rPr lang="nb-NO" sz="1400" dirty="0">
                <a:solidFill>
                  <a:schemeClr val="bg1"/>
                </a:solidFill>
              </a:rPr>
              <a:t> for de minste 2000 selskapene i Russell 3000 indeksen.</a:t>
            </a:r>
            <a:br>
              <a:rPr lang="nb-NO" sz="1400" dirty="0">
                <a:solidFill>
                  <a:schemeClr val="bg1"/>
                </a:solidFill>
              </a:rPr>
            </a:br>
            <a:endParaRPr lang="nb-NO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b-NO" sz="1400" dirty="0">
                <a:solidFill>
                  <a:schemeClr val="bg1"/>
                </a:solidFill>
                <a:sym typeface="Wingdings" panose="05000000000000000000" pitchFamily="2" charset="2"/>
              </a:rPr>
              <a:t> Ned 25-30%</a:t>
            </a:r>
            <a:endParaRPr lang="nb-NO" sz="1400" dirty="0">
              <a:solidFill>
                <a:schemeClr val="bg1"/>
              </a:solidFill>
            </a:endParaRPr>
          </a:p>
          <a:p>
            <a:endParaRPr lang="nb-NO" sz="1400" dirty="0">
              <a:solidFill>
                <a:schemeClr val="bg1"/>
              </a:solidFill>
            </a:endParaRPr>
          </a:p>
          <a:p>
            <a:r>
              <a:rPr lang="nb-NO" sz="1800" dirty="0">
                <a:solidFill>
                  <a:schemeClr val="bg1"/>
                </a:solidFill>
              </a:rPr>
              <a:t>Større fall for selskaper som er: </a:t>
            </a:r>
          </a:p>
          <a:p>
            <a:pPr lvl="1"/>
            <a:r>
              <a:rPr lang="nb-NO" sz="1400" dirty="0">
                <a:solidFill>
                  <a:schemeClr val="bg1"/>
                </a:solidFill>
              </a:rPr>
              <a:t>Unotert</a:t>
            </a:r>
          </a:p>
          <a:p>
            <a:pPr lvl="1"/>
            <a:r>
              <a:rPr lang="nb-NO" sz="1400" dirty="0">
                <a:solidFill>
                  <a:schemeClr val="bg1"/>
                </a:solidFill>
              </a:rPr>
              <a:t>Negativ cash-</a:t>
            </a:r>
            <a:r>
              <a:rPr lang="nb-NO" sz="1400" dirty="0" err="1">
                <a:solidFill>
                  <a:schemeClr val="bg1"/>
                </a:solidFill>
              </a:rPr>
              <a:t>flow</a:t>
            </a:r>
            <a:endParaRPr lang="nb-NO" sz="1400" dirty="0">
              <a:solidFill>
                <a:schemeClr val="bg1"/>
              </a:solidFill>
            </a:endParaRPr>
          </a:p>
          <a:p>
            <a:pPr lvl="1"/>
            <a:r>
              <a:rPr lang="nb-NO" sz="1400" dirty="0">
                <a:solidFill>
                  <a:schemeClr val="bg1"/>
                </a:solidFill>
              </a:rPr>
              <a:t>Tidlig fase</a:t>
            </a:r>
          </a:p>
          <a:p>
            <a:pPr lvl="1"/>
            <a:endParaRPr lang="nb-NO" sz="1400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828C0F-67EC-FE82-7E37-EBA398E15218}"/>
              </a:ext>
            </a:extLst>
          </p:cNvPr>
          <p:cNvCxnSpPr>
            <a:cxnSpLocks/>
          </p:cNvCxnSpPr>
          <p:nvPr/>
        </p:nvCxnSpPr>
        <p:spPr>
          <a:xfrm flipV="1">
            <a:off x="11210275" y="3962399"/>
            <a:ext cx="637011" cy="1810614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A93A55E3-79F5-6C7C-0198-3FA54671C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86" y="276225"/>
            <a:ext cx="10515600" cy="638175"/>
          </a:xfrm>
        </p:spPr>
        <p:txBody>
          <a:bodyPr/>
          <a:lstStyle/>
          <a:p>
            <a:r>
              <a:rPr lang="nb-NO" dirty="0">
                <a:solidFill>
                  <a:schemeClr val="bg1"/>
                </a:solidFill>
              </a:rPr>
              <a:t>Har vært en krevende periode for små selskaper…</a:t>
            </a:r>
          </a:p>
        </p:txBody>
      </p:sp>
    </p:spTree>
    <p:extLst>
      <p:ext uri="{BB962C8B-B14F-4D97-AF65-F5344CB8AC3E}">
        <p14:creationId xmlns:p14="http://schemas.microsoft.com/office/powerpoint/2010/main" val="496854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A92B72-53E0-2078-5933-8CAD06BCF0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39" b="9779"/>
          <a:stretch/>
        </p:blipFill>
        <p:spPr>
          <a:xfrm>
            <a:off x="264886" y="1573"/>
            <a:ext cx="11088914" cy="68564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E98EEE-C1B2-0B48-14A3-1764EC903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 men </a:t>
            </a:r>
            <a:r>
              <a:rPr lang="en-GB" dirty="0" err="1"/>
              <a:t>noe</a:t>
            </a:r>
            <a:r>
              <a:rPr lang="en-GB" dirty="0"/>
              <a:t> er </a:t>
            </a:r>
            <a:r>
              <a:rPr lang="en-GB" dirty="0" err="1"/>
              <a:t>på</a:t>
            </a:r>
            <a:r>
              <a:rPr lang="en-GB" dirty="0"/>
              <a:t> </a:t>
            </a:r>
            <a:r>
              <a:rPr lang="en-GB" dirty="0" err="1"/>
              <a:t>vei</a:t>
            </a:r>
            <a:r>
              <a:rPr lang="en-GB" dirty="0"/>
              <a:t> </a:t>
            </a:r>
            <a:r>
              <a:rPr lang="en-GB" dirty="0" err="1"/>
              <a:t>til</a:t>
            </a:r>
            <a:r>
              <a:rPr lang="en-GB" dirty="0"/>
              <a:t> å </a:t>
            </a:r>
            <a:r>
              <a:rPr lang="en-GB" dirty="0" err="1"/>
              <a:t>skje</a:t>
            </a:r>
            <a:r>
              <a:rPr lang="en-GB" dirty="0"/>
              <a:t> </a:t>
            </a:r>
            <a:r>
              <a:rPr lang="en-GB" dirty="0" err="1"/>
              <a:t>nå</a:t>
            </a:r>
            <a:r>
              <a:rPr lang="en-GB" dirty="0"/>
              <a:t>: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17C9A89-FC94-11FD-A256-0CAD7ECAB3C7}"/>
              </a:ext>
            </a:extLst>
          </p:cNvPr>
          <p:cNvSpPr txBox="1">
            <a:spLocks/>
          </p:cNvSpPr>
          <p:nvPr/>
        </p:nvSpPr>
        <p:spPr>
          <a:xfrm>
            <a:off x="5482771" y="4917168"/>
            <a:ext cx="4299857" cy="638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err="1"/>
              <a:t>Amerikanske</a:t>
            </a:r>
            <a:r>
              <a:rPr lang="en-GB" dirty="0"/>
              <a:t> “10-åringen”</a:t>
            </a:r>
          </a:p>
        </p:txBody>
      </p:sp>
    </p:spTree>
    <p:extLst>
      <p:ext uri="{BB962C8B-B14F-4D97-AF65-F5344CB8AC3E}">
        <p14:creationId xmlns:p14="http://schemas.microsoft.com/office/powerpoint/2010/main" val="575559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46AF3-3313-DDB5-AB2D-2D633EB38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3297"/>
            <a:ext cx="10515600" cy="3413666"/>
          </a:xfrm>
        </p:spPr>
        <p:txBody>
          <a:bodyPr/>
          <a:lstStyle/>
          <a:p>
            <a:pPr marL="0" indent="0" algn="ctr">
              <a:buNone/>
            </a:pPr>
            <a:r>
              <a:rPr lang="nb-NO" sz="4800" b="1" dirty="0"/>
              <a:t>Takk for meg!</a:t>
            </a:r>
            <a:endParaRPr lang="nb-NO" sz="4400" b="1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4482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4B1FD-3A2B-4455-9DB8-D783634F1C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b-NO" sz="4000" dirty="0"/>
              <a:t>Ronja Capital</a:t>
            </a:r>
          </a:p>
        </p:txBody>
      </p:sp>
    </p:spTree>
    <p:extLst>
      <p:ext uri="{BB962C8B-B14F-4D97-AF65-F5344CB8AC3E}">
        <p14:creationId xmlns:p14="http://schemas.microsoft.com/office/powerpoint/2010/main" val="4181645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3EBED-7939-40BB-A0A6-24952162C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  </a:t>
            </a:r>
          </a:p>
        </p:txBody>
      </p:sp>
      <p:pic>
        <p:nvPicPr>
          <p:cNvPr id="4098" name="Picture 2" descr="Foto: Sølvtrans">
            <a:extLst>
              <a:ext uri="{FF2B5EF4-FFF2-40B4-BE49-F238E27FC236}">
                <a16:creationId xmlns:a16="http://schemas.microsoft.com/office/drawing/2014/main" id="{B4B2B772-9926-4136-9145-0F2C2EC00C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0B3DE540-C4DF-42F9-A420-E0198540E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3849"/>
            <a:ext cx="28575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011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5DA998C8-D558-4C43-9E20-02599B61A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almon-Evolution-logo">
            <a:extLst>
              <a:ext uri="{FF2B5EF4-FFF2-40B4-BE49-F238E27FC236}">
                <a16:creationId xmlns:a16="http://schemas.microsoft.com/office/drawing/2014/main" id="{177390FC-44E8-45B0-B74E-B19E6F9CD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6352" y="409576"/>
            <a:ext cx="2677348" cy="88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197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37123-50F4-46F2-A898-CBB1CAC5C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4AE8F-99AC-4B64-9EED-F6642D09E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29F5E96C-95E0-45F5-BE5F-20C8BADFE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"/>
            <a:ext cx="12192000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CBDE2264-A102-47BC-BE3B-1C9EDCC54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825" y="0"/>
            <a:ext cx="2228850" cy="205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67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08528-B6CA-476E-B91C-B6C3D101C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01693-C79A-4CE4-922B-B2E3077115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ED38AA03-E89B-41BD-888C-EAEA55B920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44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5BCE5C6-AA34-45F0-861F-776A5774C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05" y="504825"/>
            <a:ext cx="218122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818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1F28B0A7-935C-4BD2-8744-FFFC910D74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66"/>
          <a:stretch/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D646A1E8-5DF3-4912-BAA8-45CB221A3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313648"/>
            <a:ext cx="2333625" cy="163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543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ngen bildebeskrivelse er tilgjengelig.">
            <a:extLst>
              <a:ext uri="{FF2B5EF4-FFF2-40B4-BE49-F238E27FC236}">
                <a16:creationId xmlns:a16="http://schemas.microsoft.com/office/drawing/2014/main" id="{CBD6089D-77EE-6FD0-A88B-15B43309F7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" t="1197" r="10051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A3F74A8-3120-677C-8F0D-74575B2A30E4}"/>
              </a:ext>
            </a:extLst>
          </p:cNvPr>
          <p:cNvGrpSpPr/>
          <p:nvPr/>
        </p:nvGrpSpPr>
        <p:grpSpPr>
          <a:xfrm>
            <a:off x="10392228" y="4862286"/>
            <a:ext cx="1313362" cy="1727217"/>
            <a:chOff x="5290039" y="2132518"/>
            <a:chExt cx="1611923" cy="224886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C35F837-C584-656C-A873-377F4C24E0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0039" y="3709750"/>
              <a:ext cx="1611923" cy="67163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30F4117-AADE-6206-A990-E25A81220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02540" y="2132518"/>
              <a:ext cx="1186920" cy="12964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9393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>
            <a:extLst>
              <a:ext uri="{FF2B5EF4-FFF2-40B4-BE49-F238E27FC236}">
                <a16:creationId xmlns:a16="http://schemas.microsoft.com/office/drawing/2014/main" id="{82504E8B-74C4-47A7-987A-6101241E99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78"/>
          <a:stretch/>
        </p:blipFill>
        <p:spPr bwMode="auto">
          <a:xfrm>
            <a:off x="-12700" y="0"/>
            <a:ext cx="12204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yperthermics">
            <a:extLst>
              <a:ext uri="{FF2B5EF4-FFF2-40B4-BE49-F238E27FC236}">
                <a16:creationId xmlns:a16="http://schemas.microsoft.com/office/drawing/2014/main" id="{0EA6C2B5-8464-4C21-915D-F9BC55C8D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338138"/>
            <a:ext cx="3437133" cy="80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817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437</Words>
  <Application>Microsoft Office PowerPoint</Application>
  <PresentationFormat>Widescreen</PresentationFormat>
  <Paragraphs>131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Arial Black</vt:lpstr>
      <vt:lpstr>Calibri</vt:lpstr>
      <vt:lpstr>Office Theme</vt:lpstr>
      <vt:lpstr>Reisen gjennom kapitalmarkedet - hva ser vi etter og hvem møter du?</vt:lpstr>
      <vt:lpstr>Ronja Capital</vt:lpstr>
      <vt:lpstr>  </vt:lpstr>
      <vt:lpstr>PowerPoint Presentation</vt:lpstr>
      <vt:lpstr>PowerPoint Presentation</vt:lpstr>
      <vt:lpstr>0</vt:lpstr>
      <vt:lpstr>PowerPoint Presentation</vt:lpstr>
      <vt:lpstr>PowerPoint Presentation</vt:lpstr>
      <vt:lpstr>PowerPoint Presentation</vt:lpstr>
      <vt:lpstr>PowerPoint Presentation</vt:lpstr>
      <vt:lpstr>Hva er en typisk investering for Ronja Capital?</vt:lpstr>
      <vt:lpstr>Hva ser vi etter?</vt:lpstr>
      <vt:lpstr>Generelt så er tidligfase selskaper for dårlig på «milestones»</vt:lpstr>
      <vt:lpstr>Kapitalreise: hvem møter du?</vt:lpstr>
      <vt:lpstr>Eksempel: Salmon Evolution ASA</vt:lpstr>
      <vt:lpstr>Har vært en krevende periode for små selskaper…</vt:lpstr>
      <vt:lpstr>… men noe er på vei til å skje nå: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Tore Tønseth</dc:creator>
  <cp:lastModifiedBy>Tore Tønseth</cp:lastModifiedBy>
  <cp:revision>2</cp:revision>
  <dcterms:created xsi:type="dcterms:W3CDTF">2020-12-18T16:46:53Z</dcterms:created>
  <dcterms:modified xsi:type="dcterms:W3CDTF">2023-12-12T09:10:15Z</dcterms:modified>
</cp:coreProperties>
</file>